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328" r:id="rId3"/>
    <p:sldId id="329" r:id="rId4"/>
    <p:sldId id="322" r:id="rId5"/>
    <p:sldId id="273" r:id="rId6"/>
    <p:sldId id="283" r:id="rId7"/>
    <p:sldId id="284" r:id="rId8"/>
    <p:sldId id="286" r:id="rId9"/>
    <p:sldId id="285" r:id="rId10"/>
    <p:sldId id="343" r:id="rId11"/>
    <p:sldId id="337" r:id="rId12"/>
    <p:sldId id="332" r:id="rId13"/>
    <p:sldId id="342" r:id="rId14"/>
    <p:sldId id="291" r:id="rId15"/>
    <p:sldId id="292" r:id="rId16"/>
    <p:sldId id="293" r:id="rId17"/>
    <p:sldId id="294" r:id="rId18"/>
    <p:sldId id="295" r:id="rId19"/>
    <p:sldId id="296" r:id="rId20"/>
    <p:sldId id="297" r:id="rId21"/>
    <p:sldId id="298" r:id="rId22"/>
    <p:sldId id="306" r:id="rId23"/>
    <p:sldId id="338" r:id="rId24"/>
    <p:sldId id="302" r:id="rId25"/>
    <p:sldId id="303" r:id="rId26"/>
    <p:sldId id="304" r:id="rId27"/>
    <p:sldId id="305" r:id="rId28"/>
    <p:sldId id="307" r:id="rId29"/>
    <p:sldId id="308" r:id="rId30"/>
    <p:sldId id="323" r:id="rId31"/>
    <p:sldId id="340" r:id="rId32"/>
    <p:sldId id="341" r:id="rId33"/>
    <p:sldId id="311" r:id="rId34"/>
    <p:sldId id="277" r:id="rId35"/>
    <p:sldId id="281" r:id="rId36"/>
    <p:sldId id="326" r:id="rId37"/>
    <p:sldId id="339" r:id="rId38"/>
    <p:sldId id="272" r:id="rId39"/>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AMY L" initials="H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88462" autoAdjust="0"/>
  </p:normalViewPr>
  <p:slideViewPr>
    <p:cSldViewPr snapToGrid="0" snapToObjects="1" showGuides="1">
      <p:cViewPr varScale="1">
        <p:scale>
          <a:sx n="53" d="100"/>
          <a:sy n="53" d="100"/>
        </p:scale>
        <p:origin x="942" y="84"/>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a:p>
        </p:txBody>
      </p:sp>
    </p:spTree>
    <p:extLst>
      <p:ext uri="{BB962C8B-B14F-4D97-AF65-F5344CB8AC3E}">
        <p14:creationId xmlns:p14="http://schemas.microsoft.com/office/powerpoint/2010/main" val="2205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390545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endParaRPr lang="en-US" dirty="0">
              <a:solidFill>
                <a:srgbClr val="FF0000"/>
              </a:solidFill>
            </a:endParaRP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23</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302754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309712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 approval is required for certain dental services, including some diagnostic, preventive, restorative, endodontic, </a:t>
            </a:r>
            <a:r>
              <a:rPr lang="en-US" dirty="0" err="1"/>
              <a:t>periodontic</a:t>
            </a:r>
            <a:r>
              <a:rPr lang="en-US" dirty="0"/>
              <a:t>, removable prosthodontic, fixed prosthodontic, maxillofacial prosthetic, oral surgery, and orthodontic services to determine medical necessity</a:t>
            </a:r>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7</a:t>
            </a:fld>
            <a:endParaRPr lang="en-US" dirty="0"/>
          </a:p>
        </p:txBody>
      </p:sp>
    </p:spTree>
    <p:extLst>
      <p:ext uri="{BB962C8B-B14F-4D97-AF65-F5344CB8AC3E}">
        <p14:creationId xmlns:p14="http://schemas.microsoft.com/office/powerpoint/2010/main" val="138927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If you have claims that were submitted within the 90 day limit from the primary insurance’s payment date but denied for timely filing due to the 210 day final filing limit policy AND you have proof the claims were submitted to the primary insurance within 90 days of the date of service AND either a delay in processing the claim or appeals and reconsideration requests caused the claim to exceed the 210 day final filing limit the claims can be resubmitted with a reconsideration request.</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11</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r>
              <a:rPr lang="en-US" dirty="0">
                <a:solidFill>
                  <a:srgbClr val="FF0000"/>
                </a:solidFill>
              </a:rPr>
              <a:t>Important Note: Remittance Advices are not considered proof of timely filing. </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12</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15</a:t>
            </a:fld>
            <a:endParaRPr lang="en-US" dirty="0"/>
          </a:p>
        </p:txBody>
      </p:sp>
    </p:spTree>
    <p:extLst>
      <p:ext uri="{BB962C8B-B14F-4D97-AF65-F5344CB8AC3E}">
        <p14:creationId xmlns:p14="http://schemas.microsoft.com/office/powerpoint/2010/main" val="59044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endParaRPr lang="en-US" dirty="0">
              <a:solidFill>
                <a:schemeClr val="tx1"/>
              </a:solidFill>
            </a:endParaRP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16</a:t>
            </a:fld>
            <a:endParaRPr lang="en-US" dirty="0"/>
          </a:p>
        </p:txBody>
      </p:sp>
    </p:spTree>
    <p:extLst>
      <p:ext uri="{BB962C8B-B14F-4D97-AF65-F5344CB8AC3E}">
        <p14:creationId xmlns:p14="http://schemas.microsoft.com/office/powerpoint/2010/main" val="616523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a:t>11/09/2017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r>
              <a:rPr lang="en-US" dirty="0"/>
              <a:t>Conduent internal use only</a:t>
            </a:r>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Conduent internal use only</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16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11/09/2017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11/09/2017</a:t>
            </a:r>
            <a:endParaRPr lang="en-US" dirty="0"/>
          </a:p>
        </p:txBody>
      </p:sp>
      <p:sp>
        <p:nvSpPr>
          <p:cNvPr id="4" name="Footer Placeholder 3"/>
          <p:cNvSpPr>
            <a:spLocks noGrp="1"/>
          </p:cNvSpPr>
          <p:nvPr>
            <p:ph type="ftr" sz="quarter" idx="11"/>
          </p:nvPr>
        </p:nvSpPr>
        <p:spPr/>
        <p:txBody>
          <a:bodyPr/>
          <a:lstStyle/>
          <a:p>
            <a:r>
              <a:rPr lang="en-US" dirty="0"/>
              <a:t>Conduent internal use only</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a:t>11/09/2017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dirty="0"/>
              <a:t>Conduent internal use only</a:t>
            </a:r>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 id="2147483671" r:id="rId21"/>
  </p:sldLayoutIdLst>
  <p:hf sldNum="0" hdr="0" ft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www.hsd.state.nm.us/providers/rules-nm-administrative-code-.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CMS-1500%20Online%20Claims%20Entry%20updated.ppt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CMS-1500%20Online%20Claims%20Entry%20updated.ppt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mailto:HIPAA.desknm@state.nm.us" TargetMode="External"/><Relationship Id="rId5" Type="http://schemas.openxmlformats.org/officeDocument/2006/relationships/hyperlink" Target="mailto:NM.Providers@state.nm.us" TargetMode="External"/><Relationship Id="rId4" Type="http://schemas.openxmlformats.org/officeDocument/2006/relationships/hyperlink" Target="http://www.hsd.state.nm.us/ma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mailto:HIPAA.desknm@state.nm.us" TargetMode="External"/><Relationship Id="rId2" Type="http://schemas.openxmlformats.org/officeDocument/2006/relationships/hyperlink" Target="https://nmmedicaid.portal.conduent.com/webportal/webRegistration/webRegStart"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8" y="3581400"/>
            <a:ext cx="6661782" cy="1371600"/>
          </a:xfrm>
          <a:solidFill>
            <a:schemeClr val="bg1"/>
          </a:solidFill>
        </p:spPr>
        <p:txBody>
          <a:bodyPr/>
          <a:lstStyle/>
          <a:p>
            <a:r>
              <a:rPr lang="en-US">
                <a:solidFill>
                  <a:schemeClr val="tx1"/>
                </a:solidFill>
                <a:latin typeface="Arial" panose="020B0604020202020204" pitchFamily="34" charset="0"/>
                <a:cs typeface="Arial" panose="020B0604020202020204" pitchFamily="34" charset="0"/>
              </a:rPr>
              <a:t>Online Claims </a:t>
            </a:r>
            <a:r>
              <a:rPr lang="en-US" dirty="0">
                <a:solidFill>
                  <a:schemeClr val="tx1"/>
                </a:solidFill>
                <a:latin typeface="Arial" panose="020B0604020202020204" pitchFamily="34" charset="0"/>
                <a:cs typeface="Arial" panose="020B0604020202020204" pitchFamily="34" charset="0"/>
              </a:rPr>
              <a:t>Entry</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Dental Billing</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3/22/2018</a:t>
            </a:r>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a:t>Timely Filing</a:t>
            </a:r>
          </a:p>
        </p:txBody>
      </p:sp>
      <p:sp>
        <p:nvSpPr>
          <p:cNvPr id="10" name="Rectangle 3"/>
          <p:cNvSpPr txBox="1">
            <a:spLocks noChangeArrowheads="1"/>
          </p:cNvSpPr>
          <p:nvPr/>
        </p:nvSpPr>
        <p:spPr bwMode="auto">
          <a:xfrm>
            <a:off x="477522" y="2339495"/>
            <a:ext cx="13064858"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endParaRPr lang="en-US" sz="2000" dirty="0"/>
          </a:p>
          <a:p>
            <a:pPr marL="342900" indent="-342900">
              <a:buFont typeface="Arial" panose="020B0604020202020204" pitchFamily="34" charset="0"/>
              <a:buChar char="•"/>
            </a:pPr>
            <a:r>
              <a:rPr lang="en-US" sz="2000" dirty="0"/>
              <a:t>The information for Timely Filing is found on page 4 under the 8.302.2.11 portion section A. (3):</a:t>
            </a:r>
          </a:p>
          <a:p>
            <a:endParaRPr lang="en-US" sz="2000" dirty="0">
              <a:hlinkClick r:id="rId3"/>
            </a:endParaRPr>
          </a:p>
          <a:p>
            <a:r>
              <a:rPr lang="en-US" sz="2000" dirty="0">
                <a:hlinkClick r:id="rId3"/>
              </a:rPr>
              <a:t>http://www.hsd.state.nm.us/uploads/files/Providers/New%20Mexico%20Administrative%20Code%20Program%20Rules%20and%20Billing/NMAC%20Program%20Rules/Chapter%20302/8_302_2(3).pdf</a:t>
            </a:r>
            <a:endParaRPr lang="en-US" sz="2000" dirty="0"/>
          </a:p>
          <a:p>
            <a:endParaRPr lang="en-US" sz="2000" dirty="0"/>
          </a:p>
          <a:p>
            <a:pPr marL="342900" indent="-342900">
              <a:buFont typeface="Arial" panose="020B0604020202020204" pitchFamily="34" charset="0"/>
              <a:buChar char="•"/>
            </a:pPr>
            <a:r>
              <a:rPr lang="en-US" sz="2000" dirty="0"/>
              <a:t>The rule can also be accessed via: </a:t>
            </a:r>
            <a:r>
              <a:rPr lang="en-US" sz="2000" dirty="0">
                <a:hlinkClick r:id="rId4"/>
              </a:rPr>
              <a:t>http://www.hsd.state.nm.us/providers/rules-nm-administrative-code-.aspx</a:t>
            </a:r>
            <a:endParaRPr lang="en-US" sz="2000" kern="0" dirty="0"/>
          </a:p>
        </p:txBody>
      </p:sp>
    </p:spTree>
    <p:extLst>
      <p:ext uri="{BB962C8B-B14F-4D97-AF65-F5344CB8AC3E}">
        <p14:creationId xmlns:p14="http://schemas.microsoft.com/office/powerpoint/2010/main" val="194946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4400" dirty="0"/>
              <a:t>Timely Filing</a:t>
            </a:r>
          </a:p>
        </p:txBody>
      </p:sp>
      <p:sp>
        <p:nvSpPr>
          <p:cNvPr id="38915" name="Rectangle 3"/>
          <p:cNvSpPr>
            <a:spLocks noGrp="1" noChangeArrowheads="1"/>
          </p:cNvSpPr>
          <p:nvPr>
            <p:ph idx="1"/>
          </p:nvPr>
        </p:nvSpPr>
        <p:spPr>
          <a:xfrm>
            <a:off x="467360" y="1226240"/>
            <a:ext cx="13665200" cy="6126480"/>
          </a:xfrm>
        </p:spPr>
        <p:txBody>
          <a:bodyPr/>
          <a:lstStyle/>
          <a:p>
            <a:r>
              <a:rPr lang="en-US" sz="2000" dirty="0"/>
              <a:t>Re-billing Claims can be done via the NM Web Portal only with claims that were originally submitted via the Portal.</a:t>
            </a:r>
          </a:p>
          <a:p>
            <a:r>
              <a:rPr lang="en-US" altLang="en-US" sz="2000" dirty="0"/>
              <a:t>To re-bill a denied claim, click </a:t>
            </a:r>
            <a:r>
              <a:rPr lang="en-US" altLang="en-US" sz="2000" b="1" dirty="0"/>
              <a:t>Claim Re-bill</a:t>
            </a:r>
            <a:r>
              <a:rPr lang="en-US" altLang="en-US" sz="2000" dirty="0"/>
              <a:t> under “Claims Entry” when you are logged in to your account.</a:t>
            </a:r>
          </a:p>
          <a:p>
            <a:r>
              <a:rPr lang="en-US" sz="2000" dirty="0"/>
              <a:t>Re-billing allows you to submit a corrected claim for a denied claim as long as the re-billed claim is submitted within 90 days from the denial of the original claim, not to exceed 210 calendar days from the date of service. When re-billing, you will need to use the TCN from your original claim as your proof of timely filing.	</a:t>
            </a:r>
            <a:endParaRPr lang="en-US" u="sng" dirty="0">
              <a:hlinkClick r:id="rId3" action="ppaction://hlinkpres?slideindex=1&amp;slidetitle="/>
            </a:endParaRPr>
          </a:p>
        </p:txBody>
      </p:sp>
      <p:sp>
        <p:nvSpPr>
          <p:cNvPr id="2" name="Date Placeholder 1"/>
          <p:cNvSpPr>
            <a:spLocks noGrp="1"/>
          </p:cNvSpPr>
          <p:nvPr>
            <p:ph type="dt" sz="half" idx="2"/>
          </p:nvPr>
        </p:nvSpPr>
        <p:spPr/>
        <p:txBody>
          <a:bodyPr/>
          <a:lstStyle/>
          <a:p>
            <a:pPr>
              <a:defRPr/>
            </a:pPr>
            <a:r>
              <a:rPr lang="en-US"/>
              <a:t>3/22/2018</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973" y="4489346"/>
            <a:ext cx="459722" cy="7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227" y="3100570"/>
            <a:ext cx="7502358" cy="438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124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090" y="1889941"/>
            <a:ext cx="5628885" cy="551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914" name="Rectangle 2"/>
          <p:cNvSpPr>
            <a:spLocks noGrp="1" noChangeArrowheads="1"/>
          </p:cNvSpPr>
          <p:nvPr>
            <p:ph type="title"/>
          </p:nvPr>
        </p:nvSpPr>
        <p:spPr>
          <a:xfrm>
            <a:off x="604517" y="569617"/>
            <a:ext cx="13459968" cy="987552"/>
          </a:xfrm>
        </p:spPr>
        <p:txBody>
          <a:bodyPr/>
          <a:lstStyle/>
          <a:p>
            <a:r>
              <a:rPr lang="en-US" sz="4400" dirty="0"/>
              <a:t>Timely Filing </a:t>
            </a:r>
            <a:r>
              <a:rPr lang="en-US" sz="4400" i="1" dirty="0"/>
              <a:t>Continued</a:t>
            </a:r>
            <a:endParaRPr lang="en-US" sz="4400" dirty="0"/>
          </a:p>
        </p:txBody>
      </p:sp>
      <p:sp>
        <p:nvSpPr>
          <p:cNvPr id="38915" name="Rectangle 3"/>
          <p:cNvSpPr>
            <a:spLocks noGrp="1" noChangeArrowheads="1"/>
          </p:cNvSpPr>
          <p:nvPr>
            <p:ph idx="1"/>
          </p:nvPr>
        </p:nvSpPr>
        <p:spPr>
          <a:xfrm>
            <a:off x="618725" y="1481008"/>
            <a:ext cx="13665200" cy="6126480"/>
          </a:xfrm>
        </p:spPr>
        <p:txBody>
          <a:bodyPr/>
          <a:lstStyle/>
          <a:p>
            <a:pPr marL="0" indent="0">
              <a:buNone/>
            </a:pPr>
            <a:r>
              <a:rPr lang="en-US" sz="2000" dirty="0"/>
              <a:t>Indicate the TCN in the “Timely Filing Justification – Prior TCN Number” field.</a:t>
            </a:r>
          </a:p>
          <a:p>
            <a:pPr marL="0" indent="0">
              <a:buNone/>
            </a:pPr>
            <a:endParaRPr lang="en-US" dirty="0"/>
          </a:p>
          <a:p>
            <a:endParaRPr lang="en-US" dirty="0"/>
          </a:p>
          <a:p>
            <a:endParaRPr lang="en-US" u="sng" dirty="0">
              <a:hlinkClick r:id="rId4" action="ppaction://hlinkpres?slideindex=1&amp;slidetitle="/>
            </a:endParaRPr>
          </a:p>
        </p:txBody>
      </p:sp>
      <p:sp>
        <p:nvSpPr>
          <p:cNvPr id="2" name="Date Placeholder 1"/>
          <p:cNvSpPr>
            <a:spLocks noGrp="1"/>
          </p:cNvSpPr>
          <p:nvPr>
            <p:ph type="dt" sz="half" idx="2"/>
          </p:nvPr>
        </p:nvSpPr>
        <p:spPr/>
        <p:txBody>
          <a:bodyPr/>
          <a:lstStyle/>
          <a:p>
            <a:pPr>
              <a:defRPr/>
            </a:pPr>
            <a:r>
              <a:rPr lang="en-US"/>
              <a:t>3/22/2018</a:t>
            </a:r>
            <a:endParaRPr lang="en-US" dirty="0"/>
          </a:p>
        </p:txBody>
      </p:sp>
      <p:sp>
        <p:nvSpPr>
          <p:cNvPr id="8" name="Oval 7"/>
          <p:cNvSpPr/>
          <p:nvPr/>
        </p:nvSpPr>
        <p:spPr bwMode="auto">
          <a:xfrm>
            <a:off x="3020602" y="2446684"/>
            <a:ext cx="1489754" cy="45931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2" tIns="130602" rIns="130602" bIns="130602" numCol="1" rtlCol="0" anchor="t" anchorCtr="0" compatLnSpc="1">
            <a:prstTxWarp prst="textNoShape">
              <a:avLst/>
            </a:prstTxWarp>
          </a:bodyPr>
          <a:lstStyle/>
          <a:p>
            <a:pPr defTabSz="1306025"/>
            <a:endParaRPr lang="en-US" sz="2900" dirty="0"/>
          </a:p>
        </p:txBody>
      </p:sp>
    </p:spTree>
    <p:extLst>
      <p:ext uri="{BB962C8B-B14F-4D97-AF65-F5344CB8AC3E}">
        <p14:creationId xmlns:p14="http://schemas.microsoft.com/office/powerpoint/2010/main" val="372176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91164" y="3581400"/>
            <a:ext cx="9801546" cy="1371600"/>
          </a:xfrm>
          <a:solidFill>
            <a:schemeClr val="bg1"/>
          </a:solidFill>
        </p:spPr>
        <p:txBody>
          <a:bodyPr/>
          <a:lstStyle/>
          <a:p>
            <a:r>
              <a:rPr lang="en-US" dirty="0"/>
              <a:t>Creating and Managing Templates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64137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ADA Dental– Create a Claim Template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71" y="1183579"/>
            <a:ext cx="13167360" cy="5844241"/>
          </a:xfrm>
          <a:prstGeom prst="rect">
            <a:avLst/>
          </a:prstGeom>
          <a:noFill/>
          <a:ln>
            <a:solidFill>
              <a:schemeClr val="tx1"/>
            </a:solidFill>
          </a:ln>
          <a:effectLst/>
        </p:spPr>
      </p:pic>
      <p:sp>
        <p:nvSpPr>
          <p:cNvPr id="6" name="Oval 5"/>
          <p:cNvSpPr/>
          <p:nvPr/>
        </p:nvSpPr>
        <p:spPr bwMode="auto">
          <a:xfrm>
            <a:off x="6141720" y="2331720"/>
            <a:ext cx="1463040" cy="27432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cxnSp>
        <p:nvCxnSpPr>
          <p:cNvPr id="8" name="Straight Arrow Connector 7"/>
          <p:cNvCxnSpPr/>
          <p:nvPr/>
        </p:nvCxnSpPr>
        <p:spPr bwMode="auto">
          <a:xfrm flipH="1" flipV="1">
            <a:off x="8900160" y="3017520"/>
            <a:ext cx="2072640" cy="621144"/>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0" name="Rectangle 9"/>
          <p:cNvSpPr/>
          <p:nvPr/>
        </p:nvSpPr>
        <p:spPr bwMode="auto">
          <a:xfrm>
            <a:off x="12192000" y="3200400"/>
            <a:ext cx="1463040" cy="1097280"/>
          </a:xfrm>
          <a:prstGeom prst="rect">
            <a:avLst/>
          </a:prstGeom>
          <a:no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3" name="Oval 2"/>
          <p:cNvSpPr/>
          <p:nvPr/>
        </p:nvSpPr>
        <p:spPr bwMode="auto">
          <a:xfrm>
            <a:off x="790189" y="3503783"/>
            <a:ext cx="2560320" cy="134884"/>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5" name="Date Placeholder 4"/>
          <p:cNvSpPr>
            <a:spLocks noGrp="1"/>
          </p:cNvSpPr>
          <p:nvPr>
            <p:ph type="dt" sz="half" idx="2"/>
          </p:nvPr>
        </p:nvSpPr>
        <p:spPr/>
        <p:txBody>
          <a:bodyPr/>
          <a:lstStyle/>
          <a:p>
            <a:pPr>
              <a:defRPr/>
            </a:pPr>
            <a:r>
              <a:rPr lang="en-US"/>
              <a:t>11/09/2017</a:t>
            </a:r>
            <a:endParaRPr lang="en-US" dirty="0"/>
          </a:p>
        </p:txBody>
      </p:sp>
      <p:sp>
        <p:nvSpPr>
          <p:cNvPr id="12" name="TextBox 11"/>
          <p:cNvSpPr txBox="1"/>
          <p:nvPr/>
        </p:nvSpPr>
        <p:spPr>
          <a:xfrm>
            <a:off x="10117455" y="3467928"/>
            <a:ext cx="3433953" cy="817793"/>
          </a:xfrm>
          <a:prstGeom prst="rect">
            <a:avLst/>
          </a:prstGeom>
          <a:solidFill>
            <a:schemeClr val="bg1"/>
          </a:solidFill>
          <a:ln w="19050">
            <a:solidFill>
              <a:srgbClr val="C00000"/>
            </a:solidFill>
          </a:ln>
        </p:spPr>
        <p:txBody>
          <a:bodyPr wrap="square" lIns="130622" tIns="130622" rIns="130622" bIns="130622" rtlCol="0">
            <a:spAutoFit/>
          </a:bodyPr>
          <a:lstStyle/>
          <a:p>
            <a:pPr fontAlgn="base"/>
            <a:r>
              <a:rPr lang="en-US" sz="1800" dirty="0">
                <a:solidFill>
                  <a:srgbClr val="C00000"/>
                </a:solidFill>
                <a:ea typeface="Times New Roman"/>
              </a:rPr>
              <a:t>Please note creating templates are limited to 25 per user. </a:t>
            </a:r>
          </a:p>
        </p:txBody>
      </p:sp>
      <p:sp>
        <p:nvSpPr>
          <p:cNvPr id="13" name="TextBox 12"/>
          <p:cNvSpPr txBox="1"/>
          <p:nvPr/>
        </p:nvSpPr>
        <p:spPr>
          <a:xfrm>
            <a:off x="4464368" y="5411278"/>
            <a:ext cx="5396865" cy="1494901"/>
          </a:xfrm>
          <a:prstGeom prst="rect">
            <a:avLst/>
          </a:prstGeom>
          <a:solidFill>
            <a:schemeClr val="bg1"/>
          </a:solidFill>
          <a:ln w="19050">
            <a:solidFill>
              <a:srgbClr val="C00000"/>
            </a:solidFill>
          </a:ln>
        </p:spPr>
        <p:txBody>
          <a:bodyPr wrap="square" lIns="130622" tIns="130622" rIns="130622" bIns="130622" rtlCol="0">
            <a:spAutoFit/>
          </a:bodyPr>
          <a:lstStyle/>
          <a:p>
            <a:pPr>
              <a:spcBef>
                <a:spcPts val="0"/>
              </a:spcBef>
              <a:spcAft>
                <a:spcPts val="0"/>
              </a:spcAft>
            </a:pPr>
            <a:r>
              <a:rPr lang="en-US" sz="1600" dirty="0">
                <a:solidFill>
                  <a:srgbClr val="C00000"/>
                </a:solidFill>
              </a:rPr>
              <a:t>The best time to directly enter your claim is Sunday through Friday between the hours of 6 a.m. - 6 p.m. (MST). Claims entered by Friday 6 pm could be adjudicated and reflect as early as Monday on your Remittance Advice. </a:t>
            </a:r>
            <a:endParaRPr lang="en-US" sz="1600" dirty="0">
              <a:solidFill>
                <a:srgbClr val="C00000"/>
              </a:solidFill>
              <a:ea typeface="Times New Roman"/>
            </a:endParaRPr>
          </a:p>
        </p:txBody>
      </p:sp>
    </p:spTree>
    <p:extLst>
      <p:ext uri="{BB962C8B-B14F-4D97-AF65-F5344CB8AC3E}">
        <p14:creationId xmlns:p14="http://schemas.microsoft.com/office/powerpoint/2010/main" val="52135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2" y="985433"/>
            <a:ext cx="12873358" cy="6734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04517" y="273498"/>
            <a:ext cx="13459968" cy="987552"/>
          </a:xfrm>
        </p:spPr>
        <p:txBody>
          <a:bodyPr/>
          <a:lstStyle/>
          <a:p>
            <a:pPr algn="l"/>
            <a:r>
              <a:rPr lang="en-US" sz="4400" dirty="0"/>
              <a:t>ADA Dental - Add Claim Template</a:t>
            </a:r>
          </a:p>
        </p:txBody>
      </p:sp>
      <p:sp>
        <p:nvSpPr>
          <p:cNvPr id="11" name="TextBox 10"/>
          <p:cNvSpPr txBox="1"/>
          <p:nvPr/>
        </p:nvSpPr>
        <p:spPr>
          <a:xfrm>
            <a:off x="8648701" y="2852627"/>
            <a:ext cx="3657600" cy="1864207"/>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87597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6" y="1771649"/>
            <a:ext cx="10672212" cy="59245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ADA Dental - Add Claim Template</a:t>
            </a:r>
          </a:p>
        </p:txBody>
      </p:sp>
      <p:sp>
        <p:nvSpPr>
          <p:cNvPr id="7" name="TextBox 6"/>
          <p:cNvSpPr txBox="1"/>
          <p:nvPr/>
        </p:nvSpPr>
        <p:spPr>
          <a:xfrm>
            <a:off x="6582878" y="5624125"/>
            <a:ext cx="3657600" cy="1864207"/>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414405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 y="1151367"/>
            <a:ext cx="13006388" cy="65444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ADA Dental Manage Templates</a:t>
            </a:r>
          </a:p>
        </p:txBody>
      </p:sp>
      <p:sp>
        <p:nvSpPr>
          <p:cNvPr id="3" name="Date Placeholder 2"/>
          <p:cNvSpPr>
            <a:spLocks noGrp="1"/>
          </p:cNvSpPr>
          <p:nvPr>
            <p:ph type="dt" sz="half" idx="2"/>
          </p:nvPr>
        </p:nvSpPr>
        <p:spPr/>
        <p:txBody>
          <a:bodyPr/>
          <a:lstStyle/>
          <a:p>
            <a:pPr>
              <a:defRPr/>
            </a:pPr>
            <a:r>
              <a:rPr lang="en-US"/>
              <a:t>11/09/2017</a:t>
            </a:r>
            <a:endParaRPr lang="en-US" dirty="0"/>
          </a:p>
        </p:txBody>
      </p:sp>
      <p:sp>
        <p:nvSpPr>
          <p:cNvPr id="6" name="Rectangle 5"/>
          <p:cNvSpPr/>
          <p:nvPr/>
        </p:nvSpPr>
        <p:spPr>
          <a:xfrm>
            <a:off x="1341120" y="1280160"/>
            <a:ext cx="4998720" cy="91440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Select ‘Claims Entry’ then ‘Manage Templates’ in the drop down to begin creating the claim.</a:t>
            </a:r>
          </a:p>
        </p:txBody>
      </p:sp>
      <p:sp>
        <p:nvSpPr>
          <p:cNvPr id="7" name="Oval 6"/>
          <p:cNvSpPr/>
          <p:nvPr/>
        </p:nvSpPr>
        <p:spPr>
          <a:xfrm>
            <a:off x="424736" y="4157889"/>
            <a:ext cx="1828802" cy="365760"/>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lIns="130609" tIns="65305" rIns="130609" bIns="65305" rtlCol="0" anchor="ctr"/>
          <a:lstStyle/>
          <a:p>
            <a:pPr algn="ctr"/>
            <a:endParaRPr lang="en-US" dirty="0"/>
          </a:p>
        </p:txBody>
      </p:sp>
      <p:sp>
        <p:nvSpPr>
          <p:cNvPr id="8" name="Oval 7"/>
          <p:cNvSpPr/>
          <p:nvPr/>
        </p:nvSpPr>
        <p:spPr>
          <a:xfrm>
            <a:off x="788509" y="5852160"/>
            <a:ext cx="1828802" cy="365760"/>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lIns="130609" tIns="65305" rIns="130609" bIns="65305" rtlCol="0" anchor="ctr"/>
          <a:lstStyle/>
          <a:p>
            <a:pPr algn="ctr"/>
            <a:endParaRPr lang="en-US" dirty="0"/>
          </a:p>
        </p:txBody>
      </p:sp>
      <p:cxnSp>
        <p:nvCxnSpPr>
          <p:cNvPr id="5" name="Straight Arrow Connector 4"/>
          <p:cNvCxnSpPr/>
          <p:nvPr/>
        </p:nvCxnSpPr>
        <p:spPr>
          <a:xfrm flipV="1">
            <a:off x="904875" y="2194564"/>
            <a:ext cx="798036" cy="1963325"/>
          </a:xfrm>
          <a:prstGeom prst="straightConnector1">
            <a:avLst/>
          </a:prstGeom>
          <a:ln>
            <a:solidFill>
              <a:srgbClr val="C0000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8" idx="7"/>
          </p:cNvCxnSpPr>
          <p:nvPr/>
        </p:nvCxnSpPr>
        <p:spPr>
          <a:xfrm flipV="1">
            <a:off x="2349489" y="2194560"/>
            <a:ext cx="796482" cy="3711164"/>
          </a:xfrm>
          <a:prstGeom prst="line">
            <a:avLst/>
          </a:prstGeom>
          <a:ln>
            <a:solidFill>
              <a:srgbClr val="C0000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339840" y="5478056"/>
            <a:ext cx="5283734" cy="118872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dirty="0">
                <a:solidFill>
                  <a:srgbClr val="C00000"/>
                </a:solidFill>
              </a:rPr>
              <a:t>Here is where you Edit and/or Delete any information on your claim template.</a:t>
            </a:r>
          </a:p>
        </p:txBody>
      </p:sp>
      <p:cxnSp>
        <p:nvCxnSpPr>
          <p:cNvPr id="14" name="Straight Arrow Connector 13"/>
          <p:cNvCxnSpPr/>
          <p:nvPr/>
        </p:nvCxnSpPr>
        <p:spPr>
          <a:xfrm flipV="1">
            <a:off x="8443332" y="4340769"/>
            <a:ext cx="813067" cy="1137287"/>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35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449053"/>
            <a:ext cx="9614534" cy="1371600"/>
          </a:xfrm>
          <a:solidFill>
            <a:schemeClr val="bg1"/>
          </a:solidFill>
        </p:spPr>
        <p:txBody>
          <a:bodyPr/>
          <a:lstStyle/>
          <a:p>
            <a:r>
              <a:rPr lang="en-US" dirty="0">
                <a:solidFill>
                  <a:schemeClr val="tx1"/>
                </a:solidFill>
              </a:rPr>
              <a:t>Medicaid Primary </a:t>
            </a:r>
            <a:br>
              <a:rPr lang="en-US" dirty="0">
                <a:solidFill>
                  <a:schemeClr val="tx1"/>
                </a:solidFill>
              </a:rPr>
            </a:br>
            <a:r>
              <a:rPr lang="en-US" dirty="0">
                <a:solidFill>
                  <a:schemeClr val="tx1"/>
                </a:solidFill>
              </a:rPr>
              <a:t>Web Portal Claim Submission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4937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17" y="1343025"/>
            <a:ext cx="13354050" cy="6000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85216" y="378334"/>
            <a:ext cx="13459968" cy="987552"/>
          </a:xfrm>
        </p:spPr>
        <p:txBody>
          <a:bodyPr>
            <a:normAutofit fontScale="90000"/>
          </a:bodyPr>
          <a:lstStyle/>
          <a:p>
            <a:pPr algn="l"/>
            <a:r>
              <a:rPr lang="en-US" sz="4900" dirty="0"/>
              <a:t>Online Claims Entry </a:t>
            </a:r>
            <a:br>
              <a:rPr lang="en-US" dirty="0">
                <a:solidFill>
                  <a:schemeClr val="accent1"/>
                </a:solidFill>
                <a:latin typeface="Tahoma" pitchFamily="34" charset="0"/>
              </a:rPr>
            </a:br>
            <a:endParaRPr lang="en-US" dirty="0"/>
          </a:p>
        </p:txBody>
      </p:sp>
      <p:sp>
        <p:nvSpPr>
          <p:cNvPr id="3" name="Date Placeholder 2"/>
          <p:cNvSpPr>
            <a:spLocks noGrp="1"/>
          </p:cNvSpPr>
          <p:nvPr>
            <p:ph type="dt" sz="half" idx="2"/>
          </p:nvPr>
        </p:nvSpPr>
        <p:spPr/>
        <p:txBody>
          <a:bodyPr/>
          <a:lstStyle/>
          <a:p>
            <a:pPr>
              <a:defRPr/>
            </a:pPr>
            <a:r>
              <a:rPr lang="en-US"/>
              <a:t>11/09/2017</a:t>
            </a:r>
            <a:endParaRPr lang="en-US" dirty="0"/>
          </a:p>
        </p:txBody>
      </p:sp>
      <p:sp>
        <p:nvSpPr>
          <p:cNvPr id="6" name="Rectangle 5"/>
          <p:cNvSpPr/>
          <p:nvPr/>
        </p:nvSpPr>
        <p:spPr>
          <a:xfrm>
            <a:off x="6514012" y="4803049"/>
            <a:ext cx="975360" cy="137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10" name="Oval 9"/>
          <p:cNvSpPr/>
          <p:nvPr/>
        </p:nvSpPr>
        <p:spPr>
          <a:xfrm>
            <a:off x="586125" y="4577715"/>
            <a:ext cx="1828802" cy="365760"/>
          </a:xfrm>
          <a:prstGeom prst="ellipse">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lIns="130609" tIns="65305" rIns="130609" bIns="65305" rtlCol="0" anchor="ctr"/>
          <a:lstStyle/>
          <a:p>
            <a:pPr algn="ctr"/>
            <a:endParaRPr lang="en-US" dirty="0"/>
          </a:p>
        </p:txBody>
      </p:sp>
      <p:sp>
        <p:nvSpPr>
          <p:cNvPr id="8" name="Rectangle 7"/>
          <p:cNvSpPr/>
          <p:nvPr/>
        </p:nvSpPr>
        <p:spPr>
          <a:xfrm>
            <a:off x="2316480" y="1920240"/>
            <a:ext cx="4998720" cy="91440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Select Claims Entry then ADA Dental in the drop down to begin creating the claim</a:t>
            </a:r>
            <a:r>
              <a:rPr lang="en-US" sz="2000" dirty="0">
                <a:solidFill>
                  <a:srgbClr val="FF0000"/>
                </a:solidFill>
              </a:rPr>
              <a:t>.</a:t>
            </a:r>
          </a:p>
        </p:txBody>
      </p:sp>
      <p:cxnSp>
        <p:nvCxnSpPr>
          <p:cNvPr id="11" name="Straight Connector 10"/>
          <p:cNvCxnSpPr>
            <a:endCxn id="14" idx="7"/>
          </p:cNvCxnSpPr>
          <p:nvPr/>
        </p:nvCxnSpPr>
        <p:spPr>
          <a:xfrm flipH="1">
            <a:off x="2262021" y="2834640"/>
            <a:ext cx="1273664" cy="2572065"/>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701041" y="5355771"/>
            <a:ext cx="1828802" cy="347799"/>
          </a:xfrm>
          <a:prstGeom prst="ellipse">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lIns="130609" tIns="65305" rIns="130609" bIns="65305" rtlCol="0" anchor="ctr"/>
          <a:lstStyle/>
          <a:p>
            <a:pPr algn="ctr"/>
            <a:endParaRPr lang="en-US" dirty="0"/>
          </a:p>
        </p:txBody>
      </p:sp>
      <p:cxnSp>
        <p:nvCxnSpPr>
          <p:cNvPr id="13" name="Straight Connector 12"/>
          <p:cNvCxnSpPr/>
          <p:nvPr/>
        </p:nvCxnSpPr>
        <p:spPr>
          <a:xfrm flipH="1">
            <a:off x="2011682" y="2834640"/>
            <a:ext cx="1036322" cy="1828800"/>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172075" y="720090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Fields with Red asterisks (*) are required information.</a:t>
            </a:r>
          </a:p>
        </p:txBody>
      </p:sp>
      <p:cxnSp>
        <p:nvCxnSpPr>
          <p:cNvPr id="16" name="Straight Connector 15"/>
          <p:cNvCxnSpPr>
            <a:stCxn id="17" idx="0"/>
          </p:cNvCxnSpPr>
          <p:nvPr/>
        </p:nvCxnSpPr>
        <p:spPr>
          <a:xfrm flipH="1" flipV="1">
            <a:off x="3840702" y="4206241"/>
            <a:ext cx="3464973" cy="2994659"/>
          </a:xfrm>
          <a:prstGeom prst="line">
            <a:avLst/>
          </a:prstGeom>
          <a:ln>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3840702" y="4549140"/>
            <a:ext cx="2194560" cy="2651760"/>
          </a:xfrm>
          <a:prstGeom prst="line">
            <a:avLst/>
          </a:prstGeom>
          <a:ln>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05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a:t>Purpose</a:t>
            </a:r>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ADA Dental direct data entry claims submission process. Having an understanding of ADA Dental direct data entry via the New Mexico Medicaid </a:t>
            </a:r>
            <a:r>
              <a:rPr lang="en-US" sz="2000" kern="0"/>
              <a:t>Web Portal will </a:t>
            </a:r>
            <a:r>
              <a:rPr lang="en-US" sz="2000" kern="0" dirty="0"/>
              <a:t>improve billing practices by reducing claim denials and ensuring all rendered services are billed properly.</a:t>
            </a:r>
            <a:r>
              <a:rPr lang="en-US" sz="2000" strike="sngStrike" kern="0" dirty="0"/>
              <a:t> </a:t>
            </a:r>
          </a:p>
        </p:txBody>
      </p:sp>
    </p:spTree>
    <p:extLst>
      <p:ext uri="{BB962C8B-B14F-4D97-AF65-F5344CB8AC3E}">
        <p14:creationId xmlns:p14="http://schemas.microsoft.com/office/powerpoint/2010/main" val="255327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1495425"/>
            <a:ext cx="12277725" cy="6153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77523" y="498770"/>
            <a:ext cx="11680356" cy="808994"/>
          </a:xfrm>
          <a:prstGeom prst="rect">
            <a:avLst/>
          </a:prstGeom>
        </p:spPr>
        <p:txBody>
          <a:bodyPr wrap="none" lIns="130609" tIns="65305" rIns="130609" bIns="65305">
            <a:spAutoFit/>
          </a:bodyPr>
          <a:lstStyle/>
          <a:p>
            <a:pPr eaLnBrk="0" hangingPunct="0"/>
            <a:r>
              <a:rPr lang="en-US" sz="4400" dirty="0">
                <a:latin typeface="+mj-lt"/>
              </a:rPr>
              <a:t>Online Claims Entry Primary Claim </a:t>
            </a:r>
            <a:r>
              <a:rPr lang="en-US" sz="4400" i="1" dirty="0">
                <a:latin typeface="+mj-lt"/>
              </a:rPr>
              <a:t>Continued</a:t>
            </a:r>
          </a:p>
        </p:txBody>
      </p:sp>
      <p:sp>
        <p:nvSpPr>
          <p:cNvPr id="4" name="Oval 3"/>
          <p:cNvSpPr/>
          <p:nvPr/>
        </p:nvSpPr>
        <p:spPr bwMode="auto">
          <a:xfrm>
            <a:off x="1463040" y="2011680"/>
            <a:ext cx="5730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FF0000"/>
              </a:solidFill>
            </a:endParaRPr>
          </a:p>
        </p:txBody>
      </p:sp>
      <p:cxnSp>
        <p:nvCxnSpPr>
          <p:cNvPr id="11" name="Straight Arrow Connector 10"/>
          <p:cNvCxnSpPr>
            <a:stCxn id="6" idx="1"/>
          </p:cNvCxnSpPr>
          <p:nvPr/>
        </p:nvCxnSpPr>
        <p:spPr bwMode="auto">
          <a:xfrm flipH="1">
            <a:off x="7193280" y="1946123"/>
            <a:ext cx="1606362" cy="339877"/>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6" name="TextBox 5"/>
          <p:cNvSpPr txBox="1"/>
          <p:nvPr/>
        </p:nvSpPr>
        <p:spPr>
          <a:xfrm>
            <a:off x="8799642" y="1506462"/>
            <a:ext cx="446297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Click on the RED text for the ADA Dental Claim form instructions.</a:t>
            </a:r>
          </a:p>
        </p:txBody>
      </p: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235130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 y="457203"/>
            <a:ext cx="10056514" cy="808994"/>
          </a:xfrm>
          <a:prstGeom prst="rect">
            <a:avLst/>
          </a:prstGeom>
        </p:spPr>
        <p:txBody>
          <a:bodyPr wrap="none" lIns="130609" tIns="65305" rIns="130609" bIns="65305">
            <a:spAutoFit/>
          </a:bodyPr>
          <a:lstStyle/>
          <a:p>
            <a:pPr eaLnBrk="0" hangingPunct="0"/>
            <a:r>
              <a:rPr lang="en-US" sz="4400" dirty="0">
                <a:latin typeface="+mj-lt"/>
              </a:rPr>
              <a:t>Additional Recipient Information Option</a:t>
            </a:r>
          </a:p>
        </p:txBody>
      </p:sp>
      <p:sp>
        <p:nvSpPr>
          <p:cNvPr id="15" name="TextBox 14"/>
          <p:cNvSpPr txBox="1"/>
          <p:nvPr/>
        </p:nvSpPr>
        <p:spPr>
          <a:xfrm>
            <a:off x="471707" y="7075136"/>
            <a:ext cx="11563337" cy="571546"/>
          </a:xfrm>
          <a:prstGeom prst="rect">
            <a:avLst/>
          </a:prstGeom>
          <a:noFill/>
        </p:spPr>
        <p:txBody>
          <a:bodyPr wrap="none" lIns="130609" tIns="130609" rIns="130609" bIns="130609" rtlCol="0">
            <a:spAutoFit/>
          </a:bodyPr>
          <a:lstStyle/>
          <a:p>
            <a:r>
              <a:rPr lang="en-US" sz="2000" dirty="0">
                <a:solidFill>
                  <a:srgbClr val="C00000"/>
                </a:solidFill>
              </a:rPr>
              <a:t>Select “Additional Recipient information” if Patient Condition information is needed to process claim</a:t>
            </a:r>
            <a:r>
              <a:rPr lang="en-US" sz="2000" b="1" dirty="0">
                <a:solidFill>
                  <a:srgbClr val="C00000"/>
                </a:solidFill>
              </a:rPr>
              <a:t>.</a:t>
            </a:r>
          </a:p>
        </p:txBody>
      </p: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1633538"/>
            <a:ext cx="12334875" cy="5033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332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520" y="1863090"/>
            <a:ext cx="10881360" cy="4503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521" y="548640"/>
            <a:ext cx="7975817" cy="808994"/>
          </a:xfrm>
          <a:prstGeom prst="rect">
            <a:avLst/>
          </a:prstGeom>
        </p:spPr>
        <p:txBody>
          <a:bodyPr wrap="none" lIns="130609" tIns="65305" rIns="130609" bIns="65305">
            <a:spAutoFit/>
          </a:bodyPr>
          <a:lstStyle/>
          <a:p>
            <a:r>
              <a:rPr lang="en-US" sz="4400" dirty="0">
                <a:latin typeface="+mj-lt"/>
                <a:ea typeface="Tahoma" pitchFamily="34" charset="0"/>
                <a:cs typeface="Tahoma" pitchFamily="34" charset="0"/>
              </a:rPr>
              <a:t>Medicaid Primary Claim Forms</a:t>
            </a:r>
          </a:p>
        </p:txBody>
      </p:sp>
      <p:cxnSp>
        <p:nvCxnSpPr>
          <p:cNvPr id="7" name="Straight Arrow Connector 6"/>
          <p:cNvCxnSpPr/>
          <p:nvPr/>
        </p:nvCxnSpPr>
        <p:spPr bwMode="auto">
          <a:xfrm flipH="1">
            <a:off x="4690349" y="1656639"/>
            <a:ext cx="2624851" cy="755094"/>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sp>
        <p:nvSpPr>
          <p:cNvPr id="8" name="TextBox 7"/>
          <p:cNvSpPr txBox="1"/>
          <p:nvPr/>
        </p:nvSpPr>
        <p:spPr>
          <a:xfrm>
            <a:off x="7092318" y="1570294"/>
            <a:ext cx="6015988" cy="879322"/>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Identify if another heath benefits plan paid or denied, click the corresponding radio button.</a:t>
            </a:r>
          </a:p>
        </p:txBody>
      </p:sp>
    </p:spTree>
    <p:extLst>
      <p:ext uri="{BB962C8B-B14F-4D97-AF65-F5344CB8AC3E}">
        <p14:creationId xmlns:p14="http://schemas.microsoft.com/office/powerpoint/2010/main" val="313406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090" y="1889941"/>
            <a:ext cx="5628885" cy="551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914" name="Rectangle 2"/>
          <p:cNvSpPr>
            <a:spLocks noGrp="1" noChangeArrowheads="1"/>
          </p:cNvSpPr>
          <p:nvPr>
            <p:ph type="title"/>
          </p:nvPr>
        </p:nvSpPr>
        <p:spPr>
          <a:xfrm>
            <a:off x="604517" y="569617"/>
            <a:ext cx="13459968" cy="987552"/>
          </a:xfrm>
        </p:spPr>
        <p:txBody>
          <a:bodyPr/>
          <a:lstStyle/>
          <a:p>
            <a:pPr algn="l"/>
            <a:r>
              <a:rPr lang="en-US" sz="4400" dirty="0"/>
              <a:t>Claim Information </a:t>
            </a:r>
          </a:p>
        </p:txBody>
      </p:sp>
      <p:sp>
        <p:nvSpPr>
          <p:cNvPr id="38915" name="Rectangle 3"/>
          <p:cNvSpPr>
            <a:spLocks noGrp="1" noChangeArrowheads="1"/>
          </p:cNvSpPr>
          <p:nvPr>
            <p:ph idx="1"/>
          </p:nvPr>
        </p:nvSpPr>
        <p:spPr>
          <a:xfrm>
            <a:off x="618725" y="1481008"/>
            <a:ext cx="13665200" cy="6126480"/>
          </a:xfrm>
        </p:spPr>
        <p:txBody>
          <a:bodyPr/>
          <a:lstStyle/>
          <a:p>
            <a:pPr marL="0" indent="0">
              <a:buNone/>
            </a:pPr>
            <a:endParaRPr lang="en-US" sz="2000" dirty="0"/>
          </a:p>
          <a:p>
            <a:pPr marL="0" indent="0">
              <a:buNone/>
            </a:pPr>
            <a:endParaRPr lang="en-US" dirty="0"/>
          </a:p>
          <a:p>
            <a:endParaRPr lang="en-US" dirty="0"/>
          </a:p>
          <a:p>
            <a:endParaRPr lang="en-US" u="sng" dirty="0">
              <a:hlinkClick r:id="rId4" action="ppaction://hlinkpres?slideindex=1&amp;slidetitle="/>
            </a:endParaRPr>
          </a:p>
        </p:txBody>
      </p:sp>
      <p:sp>
        <p:nvSpPr>
          <p:cNvPr id="2" name="Date Placeholder 1"/>
          <p:cNvSpPr>
            <a:spLocks noGrp="1"/>
          </p:cNvSpPr>
          <p:nvPr>
            <p:ph type="dt" sz="half" idx="2"/>
          </p:nvPr>
        </p:nvSpPr>
        <p:spPr/>
        <p:txBody>
          <a:bodyPr/>
          <a:lstStyle/>
          <a:p>
            <a:pPr>
              <a:defRPr/>
            </a:pPr>
            <a:r>
              <a:rPr lang="en-US"/>
              <a:t>3/22/2018</a:t>
            </a:r>
            <a:endParaRPr lang="en-US" dirty="0"/>
          </a:p>
        </p:txBody>
      </p:sp>
    </p:spTree>
    <p:extLst>
      <p:ext uri="{BB962C8B-B14F-4D97-AF65-F5344CB8AC3E}">
        <p14:creationId xmlns:p14="http://schemas.microsoft.com/office/powerpoint/2010/main" val="3994984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362" y="365763"/>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sp>
        <p:nvSpPr>
          <p:cNvPr id="2" name="Rectangle 1"/>
          <p:cNvSpPr/>
          <p:nvPr/>
        </p:nvSpPr>
        <p:spPr>
          <a:xfrm>
            <a:off x="8828909" y="1114991"/>
            <a:ext cx="4754880" cy="100584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From the ‘Select’ drop down, pick the correct attachment type you are adding to the claim.</a:t>
            </a:r>
          </a:p>
        </p:txBody>
      </p:sp>
      <p:cxnSp>
        <p:nvCxnSpPr>
          <p:cNvPr id="6" name="Straight Connector 5"/>
          <p:cNvCxnSpPr/>
          <p:nvPr/>
        </p:nvCxnSpPr>
        <p:spPr>
          <a:xfrm flipH="1">
            <a:off x="7802880" y="1828800"/>
            <a:ext cx="1026029" cy="1920240"/>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54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269" y="2240280"/>
            <a:ext cx="12313920" cy="4526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522" y="365763"/>
            <a:ext cx="11727178" cy="808994"/>
          </a:xfrm>
          <a:prstGeom prst="rect">
            <a:avLst/>
          </a:prstGeom>
        </p:spPr>
        <p:txBody>
          <a:bodyPr wrap="square" lIns="130609" tIns="65305" rIns="130609" bIns="65305">
            <a:spAutoFit/>
          </a:bodyPr>
          <a:lstStyle/>
          <a:p>
            <a:r>
              <a:rPr lang="en-US" sz="4400" dirty="0">
                <a:latin typeface="+mj-lt"/>
              </a:rPr>
              <a:t>Claims Information – Attachment Upload</a:t>
            </a:r>
          </a:p>
        </p:txBody>
      </p:sp>
      <p:sp>
        <p:nvSpPr>
          <p:cNvPr id="5" name="TextBox 4"/>
          <p:cNvSpPr txBox="1"/>
          <p:nvPr/>
        </p:nvSpPr>
        <p:spPr>
          <a:xfrm>
            <a:off x="6339844" y="2053082"/>
            <a:ext cx="6763349" cy="1187099"/>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Review the Uploading Attachments Restrictions.</a:t>
            </a:r>
          </a:p>
          <a:p>
            <a:endParaRPr lang="en-US" sz="2000" dirty="0">
              <a:solidFill>
                <a:srgbClr val="C00000"/>
              </a:solidFill>
            </a:endParaRPr>
          </a:p>
          <a:p>
            <a:r>
              <a:rPr lang="en-US" sz="2000" dirty="0">
                <a:solidFill>
                  <a:srgbClr val="C00000"/>
                </a:solidFill>
              </a:rPr>
              <a:t>You can attach files up to 10 MB in size.</a:t>
            </a:r>
          </a:p>
        </p:txBody>
      </p:sp>
      <p:sp>
        <p:nvSpPr>
          <p:cNvPr id="4" name="TextBox 3"/>
          <p:cNvSpPr txBox="1"/>
          <p:nvPr/>
        </p:nvSpPr>
        <p:spPr>
          <a:xfrm>
            <a:off x="1332394" y="6046362"/>
            <a:ext cx="10615768" cy="1002433"/>
          </a:xfrm>
          <a:prstGeom prst="rect">
            <a:avLst/>
          </a:prstGeom>
          <a:solidFill>
            <a:schemeClr val="bg1"/>
          </a:solidFill>
          <a:ln w="19050">
            <a:solidFill>
              <a:srgbClr val="C00000"/>
            </a:solidFill>
          </a:ln>
        </p:spPr>
        <p:txBody>
          <a:bodyPr wrap="square" lIns="130609" tIns="130609" rIns="130609" bIns="130609" rtlCol="0">
            <a:spAutoFit/>
          </a:bodyPr>
          <a:lstStyle/>
          <a:p>
            <a:r>
              <a:rPr lang="en-US" sz="2400" dirty="0">
                <a:solidFill>
                  <a:srgbClr val="C00000"/>
                </a:solidFill>
              </a:rPr>
              <a:t>Do not upload ZIP Files, Excel Spreadsheets or Password Protected Files. PDF, JPG, TIFF, and Word Documents files are recommended.</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sp>
        <p:nvSpPr>
          <p:cNvPr id="2" name="Rectangle 1"/>
          <p:cNvSpPr/>
          <p:nvPr/>
        </p:nvSpPr>
        <p:spPr>
          <a:xfrm>
            <a:off x="1828800" y="3566160"/>
            <a:ext cx="975360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7" name="Rectangle 6"/>
          <p:cNvSpPr/>
          <p:nvPr/>
        </p:nvSpPr>
        <p:spPr>
          <a:xfrm>
            <a:off x="1950720" y="3566160"/>
            <a:ext cx="963168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8" name="Rectangle 7"/>
          <p:cNvSpPr/>
          <p:nvPr/>
        </p:nvSpPr>
        <p:spPr>
          <a:xfrm>
            <a:off x="1950720" y="3566160"/>
            <a:ext cx="9631680" cy="731520"/>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solidFill>
                <a:srgbClr val="FF0000"/>
              </a:solidFill>
            </a:endParaRPr>
          </a:p>
        </p:txBody>
      </p:sp>
      <p:cxnSp>
        <p:nvCxnSpPr>
          <p:cNvPr id="10" name="Straight Arrow Connector 9"/>
          <p:cNvCxnSpPr/>
          <p:nvPr/>
        </p:nvCxnSpPr>
        <p:spPr>
          <a:xfrm flipV="1">
            <a:off x="10850880" y="4297683"/>
            <a:ext cx="0" cy="1748682"/>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37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828291"/>
            <a:ext cx="12203800" cy="43724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53440" y="731523"/>
            <a:ext cx="12192000" cy="839772"/>
          </a:xfrm>
          <a:prstGeom prst="rect">
            <a:avLst/>
          </a:prstGeom>
        </p:spPr>
        <p:txBody>
          <a:bodyPr wrap="square" lIns="130609" tIns="65305" rIns="130609" bIns="65305">
            <a:spAutoFit/>
          </a:bodyPr>
          <a:lstStyle/>
          <a:p>
            <a:r>
              <a:rPr lang="en-US" sz="4400" dirty="0">
                <a:latin typeface="+mj-lt"/>
                <a:ea typeface="Tahoma" panose="020B0604030504040204" pitchFamily="34" charset="0"/>
                <a:cs typeface="Tahoma" panose="020B0604030504040204" pitchFamily="34" charset="0"/>
              </a:rPr>
              <a:t>Line Item Information</a:t>
            </a:r>
          </a:p>
        </p:txBody>
      </p:sp>
      <p:sp>
        <p:nvSpPr>
          <p:cNvPr id="3" name="TextBox 2"/>
          <p:cNvSpPr txBox="1"/>
          <p:nvPr/>
        </p:nvSpPr>
        <p:spPr>
          <a:xfrm>
            <a:off x="5005399" y="5741257"/>
            <a:ext cx="3734271" cy="663878"/>
          </a:xfrm>
          <a:prstGeom prst="rect">
            <a:avLst/>
          </a:prstGeom>
          <a:solidFill>
            <a:schemeClr val="bg1"/>
          </a:solidFill>
          <a:ln w="19050">
            <a:solidFill>
              <a:srgbClr val="C00000"/>
            </a:solidFill>
          </a:ln>
        </p:spPr>
        <p:txBody>
          <a:bodyPr wrap="none" lIns="130609" tIns="130609" rIns="130609" bIns="130609" rtlCol="0">
            <a:spAutoFit/>
          </a:bodyPr>
          <a:lstStyle/>
          <a:p>
            <a:r>
              <a:rPr lang="en-US" dirty="0">
                <a:solidFill>
                  <a:srgbClr val="C00000"/>
                </a:solidFill>
                <a:latin typeface="+mn-lt"/>
              </a:rPr>
              <a:t>Click to add Line Items.</a:t>
            </a:r>
          </a:p>
        </p:txBody>
      </p:sp>
      <p:cxnSp>
        <p:nvCxnSpPr>
          <p:cNvPr id="6" name="Straight Arrow Connector 5"/>
          <p:cNvCxnSpPr/>
          <p:nvPr/>
        </p:nvCxnSpPr>
        <p:spPr bwMode="auto">
          <a:xfrm flipH="1">
            <a:off x="3782348" y="5985403"/>
            <a:ext cx="1223051"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spTree>
    <p:extLst>
      <p:ext uri="{BB962C8B-B14F-4D97-AF65-F5344CB8AC3E}">
        <p14:creationId xmlns:p14="http://schemas.microsoft.com/office/powerpoint/2010/main" val="327647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1" y="731523"/>
            <a:ext cx="10089472" cy="808994"/>
          </a:xfrm>
          <a:prstGeom prst="rect">
            <a:avLst/>
          </a:prstGeom>
        </p:spPr>
        <p:txBody>
          <a:bodyPr wrap="none" lIns="130609" tIns="65305" rIns="130609" bIns="65305">
            <a:spAutoFit/>
          </a:bodyPr>
          <a:lstStyle/>
          <a:p>
            <a:r>
              <a:rPr lang="en-US" sz="4400" dirty="0">
                <a:latin typeface="+mj-lt"/>
              </a:rPr>
              <a:t>Adding Additional Line Item Information</a:t>
            </a:r>
          </a:p>
        </p:txBody>
      </p:sp>
      <p:sp>
        <p:nvSpPr>
          <p:cNvPr id="3" name="TextBox 2"/>
          <p:cNvSpPr txBox="1"/>
          <p:nvPr/>
        </p:nvSpPr>
        <p:spPr>
          <a:xfrm>
            <a:off x="1467977" y="6710804"/>
            <a:ext cx="7055537" cy="617712"/>
          </a:xfrm>
          <a:prstGeom prst="rect">
            <a:avLst/>
          </a:prstGeom>
          <a:noFill/>
          <a:ln w="19050">
            <a:solidFill>
              <a:srgbClr val="C00000"/>
            </a:solidFill>
          </a:ln>
        </p:spPr>
        <p:txBody>
          <a:bodyPr wrap="square" lIns="130609" tIns="130609" rIns="130609" bIns="130609" rtlCol="0">
            <a:spAutoFit/>
          </a:bodyPr>
          <a:lstStyle/>
          <a:p>
            <a:r>
              <a:rPr lang="en-US" sz="2300" b="1" dirty="0">
                <a:solidFill>
                  <a:srgbClr val="C00000"/>
                </a:solidFill>
              </a:rPr>
              <a:t>The fields with Red</a:t>
            </a:r>
            <a:r>
              <a:rPr lang="en-US" sz="2300" dirty="0">
                <a:solidFill>
                  <a:srgbClr val="C00000"/>
                </a:solidFill>
              </a:rPr>
              <a:t> </a:t>
            </a:r>
            <a:r>
              <a:rPr lang="en-US" sz="2300" b="1" dirty="0">
                <a:solidFill>
                  <a:srgbClr val="C00000"/>
                </a:solidFill>
              </a:rPr>
              <a:t>Asterisks</a:t>
            </a:r>
            <a:r>
              <a:rPr lang="en-US" sz="2300" dirty="0">
                <a:solidFill>
                  <a:srgbClr val="C00000"/>
                </a:solidFill>
              </a:rPr>
              <a:t> (*) </a:t>
            </a:r>
            <a:r>
              <a:rPr lang="en-US" sz="2300" b="1" dirty="0">
                <a:solidFill>
                  <a:srgbClr val="C00000"/>
                </a:solidFill>
              </a:rPr>
              <a:t>are REQUIRED.</a:t>
            </a:r>
            <a:endParaRPr lang="en-US" sz="2300" dirty="0">
              <a:solidFill>
                <a:srgbClr val="C00000"/>
              </a:solidFill>
            </a:endParaRP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sp>
        <p:nvSpPr>
          <p:cNvPr id="6" name="Rectangle 5"/>
          <p:cNvSpPr/>
          <p:nvPr/>
        </p:nvSpPr>
        <p:spPr>
          <a:xfrm>
            <a:off x="4019550" y="4276725"/>
            <a:ext cx="1019175" cy="161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7324724" y="4276724"/>
            <a:ext cx="1019175" cy="161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050" name="Picture 13"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1" y="1634616"/>
            <a:ext cx="10203318" cy="48328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46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 y="1737360"/>
            <a:ext cx="1280160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2" y="731520"/>
            <a:ext cx="4521345" cy="808994"/>
          </a:xfrm>
          <a:prstGeom prst="rect">
            <a:avLst/>
          </a:prstGeom>
        </p:spPr>
        <p:txBody>
          <a:bodyPr wrap="none" lIns="130609" tIns="65305" rIns="130609" bIns="65305">
            <a:spAutoFit/>
          </a:bodyPr>
          <a:lstStyle/>
          <a:p>
            <a:r>
              <a:rPr lang="en-US" sz="4400" dirty="0"/>
              <a:t>Claims Summary</a:t>
            </a:r>
          </a:p>
        </p:txBody>
      </p:sp>
      <p:sp>
        <p:nvSpPr>
          <p:cNvPr id="3" name="TextBox 2"/>
          <p:cNvSpPr txBox="1"/>
          <p:nvPr/>
        </p:nvSpPr>
        <p:spPr>
          <a:xfrm>
            <a:off x="7071362" y="2286002"/>
            <a:ext cx="3178669"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Total Charge.</a:t>
            </a:r>
          </a:p>
        </p:txBody>
      </p:sp>
      <p:sp>
        <p:nvSpPr>
          <p:cNvPr id="6" name="TextBox 5"/>
          <p:cNvSpPr txBox="1"/>
          <p:nvPr/>
        </p:nvSpPr>
        <p:spPr>
          <a:xfrm>
            <a:off x="975361" y="4000431"/>
            <a:ext cx="486587" cy="663878"/>
          </a:xfrm>
          <a:prstGeom prst="rect">
            <a:avLst/>
          </a:prstGeom>
          <a:noFill/>
        </p:spPr>
        <p:txBody>
          <a:bodyPr wrap="none" lIns="130609" tIns="130609" rIns="130609" bIns="130609" rtlCol="0">
            <a:spAutoFit/>
          </a:bodyPr>
          <a:lstStyle/>
          <a:p>
            <a:r>
              <a:rPr lang="en-US" b="1" dirty="0">
                <a:solidFill>
                  <a:schemeClr val="tx1"/>
                </a:solidFill>
                <a:latin typeface="+mn-lt"/>
              </a:rPr>
              <a:t>X</a:t>
            </a:r>
            <a:endParaRPr lang="en-US" dirty="0">
              <a:latin typeface="+mn-lt"/>
            </a:endParaRPr>
          </a:p>
        </p:txBody>
      </p:sp>
      <p:cxnSp>
        <p:nvCxnSpPr>
          <p:cNvPr id="9" name="Straight Arrow Connector 8"/>
          <p:cNvCxnSpPr/>
          <p:nvPr/>
        </p:nvCxnSpPr>
        <p:spPr bwMode="auto">
          <a:xfrm flipH="1">
            <a:off x="5852160" y="2581465"/>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sp>
        <p:nvSpPr>
          <p:cNvPr id="10" name="Rectangle 9"/>
          <p:cNvSpPr/>
          <p:nvPr/>
        </p:nvSpPr>
        <p:spPr>
          <a:xfrm>
            <a:off x="7132320" y="535577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cxnSp>
        <p:nvCxnSpPr>
          <p:cNvPr id="11" name="Straight Connector 10"/>
          <p:cNvCxnSpPr/>
          <p:nvPr/>
        </p:nvCxnSpPr>
        <p:spPr>
          <a:xfrm flipH="1" flipV="1">
            <a:off x="1320167" y="4332382"/>
            <a:ext cx="5812155" cy="1315523"/>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Right Arrow 11"/>
          <p:cNvSpPr/>
          <p:nvPr/>
        </p:nvSpPr>
        <p:spPr bwMode="auto">
          <a:xfrm>
            <a:off x="548640" y="4120461"/>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3" name="TextBox 12"/>
          <p:cNvSpPr txBox="1"/>
          <p:nvPr/>
        </p:nvSpPr>
        <p:spPr>
          <a:xfrm>
            <a:off x="7132322" y="3406094"/>
            <a:ext cx="3139813"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Amount Due.</a:t>
            </a:r>
          </a:p>
        </p:txBody>
      </p:sp>
      <p:cxnSp>
        <p:nvCxnSpPr>
          <p:cNvPr id="14" name="Straight Arrow Connector 13"/>
          <p:cNvCxnSpPr/>
          <p:nvPr/>
        </p:nvCxnSpPr>
        <p:spPr bwMode="auto">
          <a:xfrm flipH="1">
            <a:off x="5913120" y="3691867"/>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522166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627945" cy="1371600"/>
          </a:xfrm>
          <a:solidFill>
            <a:schemeClr val="bg1"/>
          </a:solidFill>
        </p:spPr>
        <p:txBody>
          <a:bodyPr/>
          <a:lstStyle/>
          <a:p>
            <a:r>
              <a:rPr lang="en-US" dirty="0">
                <a:solidFill>
                  <a:schemeClr val="tx1"/>
                </a:solidFill>
              </a:rPr>
              <a:t>TPL Web Portal Claim Submission</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92934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a:t>Objectives</a:t>
            </a:r>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000" kern="0" dirty="0"/>
              <a:t>Review the following processes regarding ADA Dental claim submissions:</a:t>
            </a:r>
          </a:p>
          <a:p>
            <a:pPr marL="344488" lvl="1" indent="-342900">
              <a:lnSpc>
                <a:spcPct val="90000"/>
              </a:lnSpc>
              <a:spcBef>
                <a:spcPct val="30000"/>
              </a:spcBef>
              <a:buSzPct val="75000"/>
              <a:buFont typeface="Arial" panose="020B0604020202020204" pitchFamily="34" charset="0"/>
              <a:buChar char="•"/>
              <a:defRPr/>
            </a:pPr>
            <a:r>
              <a:rPr lang="en-US" sz="2000" kern="0" dirty="0"/>
              <a:t>Claim Form Instructions</a:t>
            </a:r>
          </a:p>
          <a:p>
            <a:pPr marL="344488" lvl="1" indent="-342900">
              <a:lnSpc>
                <a:spcPct val="90000"/>
              </a:lnSpc>
              <a:spcBef>
                <a:spcPct val="30000"/>
              </a:spcBef>
              <a:buSzPct val="75000"/>
              <a:buFont typeface="Arial" panose="020B0604020202020204" pitchFamily="34" charset="0"/>
              <a:buChar char="•"/>
              <a:defRPr/>
            </a:pPr>
            <a:r>
              <a:rPr lang="en-US" sz="2000" kern="0" dirty="0"/>
              <a:t>Timely Filing</a:t>
            </a:r>
          </a:p>
          <a:p>
            <a:pPr marL="344488" lvl="1" indent="-342900">
              <a:lnSpc>
                <a:spcPct val="90000"/>
              </a:lnSpc>
              <a:spcBef>
                <a:spcPct val="30000"/>
              </a:spcBef>
              <a:buSzPct val="75000"/>
              <a:buFont typeface="Arial" panose="020B0604020202020204" pitchFamily="34" charset="0"/>
              <a:buChar char="•"/>
              <a:defRPr/>
            </a:pPr>
            <a:r>
              <a:rPr lang="en-US" sz="2000" dirty="0"/>
              <a:t>Add/Manage Templates</a:t>
            </a:r>
          </a:p>
          <a:p>
            <a:pPr marL="344488" lvl="1" indent="-342900">
              <a:lnSpc>
                <a:spcPct val="90000"/>
              </a:lnSpc>
              <a:spcBef>
                <a:spcPct val="30000"/>
              </a:spcBef>
              <a:buSzPct val="75000"/>
              <a:buFont typeface="Arial" panose="020B0604020202020204" pitchFamily="34" charset="0"/>
              <a:buChar char="•"/>
              <a:defRPr/>
            </a:pPr>
            <a:r>
              <a:rPr lang="en-US" sz="2000" kern="0" dirty="0"/>
              <a:t>Medicaid Primary Claims</a:t>
            </a:r>
          </a:p>
          <a:p>
            <a:pPr marL="344488" lvl="1" indent="-342900">
              <a:lnSpc>
                <a:spcPct val="90000"/>
              </a:lnSpc>
              <a:spcBef>
                <a:spcPct val="30000"/>
              </a:spcBef>
              <a:buSzPct val="75000"/>
              <a:buFont typeface="Arial" panose="020B0604020202020204" pitchFamily="34" charset="0"/>
              <a:buChar char="•"/>
              <a:defRPr/>
            </a:pPr>
            <a:r>
              <a:rPr lang="en-US" sz="2000" kern="0" dirty="0"/>
              <a:t>Medicaid (TPL) Third Party Liability</a:t>
            </a:r>
          </a:p>
        </p:txBody>
      </p:sp>
    </p:spTree>
    <p:extLst>
      <p:ext uri="{BB962C8B-B14F-4D97-AF65-F5344CB8AC3E}">
        <p14:creationId xmlns:p14="http://schemas.microsoft.com/office/powerpoint/2010/main" val="243535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p>
        </p:txBody>
      </p:sp>
      <p:sp>
        <p:nvSpPr>
          <p:cNvPr id="9" name="Rectangle 2"/>
          <p:cNvSpPr>
            <a:spLocks noGrp="1" noChangeArrowheads="1"/>
          </p:cNvSpPr>
          <p:nvPr>
            <p:ph type="title"/>
          </p:nvPr>
        </p:nvSpPr>
        <p:spPr>
          <a:xfrm>
            <a:off x="625478" y="1390196"/>
            <a:ext cx="9487351" cy="725488"/>
          </a:xfrm>
          <a:noFill/>
        </p:spPr>
        <p:txBody>
          <a:bodyPr/>
          <a:lstStyle/>
          <a:p>
            <a:r>
              <a:rPr lang="en-US" sz="4400" dirty="0"/>
              <a:t>Other Primary Insurance Tips</a:t>
            </a:r>
            <a:endParaRPr lang="en-US" sz="8000" dirty="0"/>
          </a:p>
        </p:txBody>
      </p:sp>
      <p:sp>
        <p:nvSpPr>
          <p:cNvPr id="7" name="Rectangle 3"/>
          <p:cNvSpPr txBox="1">
            <a:spLocks noChangeArrowheads="1"/>
          </p:cNvSpPr>
          <p:nvPr/>
        </p:nvSpPr>
        <p:spPr>
          <a:xfrm>
            <a:off x="762000" y="2389186"/>
            <a:ext cx="7772400" cy="5029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defTabSz="457154">
              <a:lnSpc>
                <a:spcPct val="150000"/>
              </a:lnSpc>
              <a:spcBef>
                <a:spcPts val="600"/>
              </a:spcBef>
              <a:spcAft>
                <a:spcPts val="600"/>
              </a:spcAft>
              <a:buClr>
                <a:srgbClr val="003366"/>
              </a:buClr>
              <a:buFont typeface="Arial" panose="020B0604020202020204" pitchFamily="34" charset="0"/>
              <a:buChar char="•"/>
            </a:pPr>
            <a:r>
              <a:rPr lang="en-US" dirty="0">
                <a:solidFill>
                  <a:schemeClr val="tx1"/>
                </a:solidFill>
                <a:cs typeface="Times New Roman" pitchFamily="18" charset="0"/>
              </a:rPr>
              <a:t>If Medicaid requires a Prior Authorization (PA) for the service, then a PA issued by the Medicaid Third-Party Assessor (TPA) </a:t>
            </a:r>
            <a:r>
              <a:rPr lang="en-US" u="sng" dirty="0">
                <a:solidFill>
                  <a:schemeClr val="tx1"/>
                </a:solidFill>
                <a:cs typeface="Times New Roman" pitchFamily="18" charset="0"/>
              </a:rPr>
              <a:t>is always</a:t>
            </a:r>
            <a:r>
              <a:rPr lang="en-US" dirty="0">
                <a:solidFill>
                  <a:schemeClr val="tx1"/>
                </a:solidFill>
                <a:cs typeface="Times New Roman" pitchFamily="18" charset="0"/>
              </a:rPr>
              <a:t> required when Third Party Liability (TPL) is involved, no matter if TPL paid or denied the service.</a:t>
            </a:r>
          </a:p>
          <a:p>
            <a:pPr marL="342866" indent="-342866" algn="just" defTabSz="457154">
              <a:lnSpc>
                <a:spcPct val="150000"/>
              </a:lnSpc>
              <a:spcBef>
                <a:spcPts val="600"/>
              </a:spcBef>
              <a:spcAft>
                <a:spcPts val="600"/>
              </a:spcAft>
              <a:buFont typeface="Arial" pitchFamily="34" charset="0"/>
              <a:buChar char="•"/>
            </a:pPr>
            <a:r>
              <a:rPr lang="en-US" dirty="0">
                <a:solidFill>
                  <a:schemeClr val="tx1"/>
                </a:solidFill>
              </a:rPr>
              <a:t>Attach the TPL EOB showing the payment/denial with the claim.</a:t>
            </a:r>
          </a:p>
          <a:p>
            <a:pPr marL="342866" indent="-342866" algn="just" defTabSz="457154">
              <a:lnSpc>
                <a:spcPct val="150000"/>
              </a:lnSpc>
              <a:spcBef>
                <a:spcPts val="600"/>
              </a:spcBef>
              <a:spcAft>
                <a:spcPts val="600"/>
              </a:spcAft>
              <a:buFont typeface="Arial" pitchFamily="34" charset="0"/>
              <a:buChar char="•"/>
            </a:pPr>
            <a:r>
              <a:rPr lang="en-US" dirty="0">
                <a:solidFill>
                  <a:schemeClr val="tx1"/>
                </a:solidFill>
              </a:rPr>
              <a:t>Always include the explanation page of the EOB along with the page of the EOB that shows payment/denial.</a:t>
            </a:r>
          </a:p>
          <a:p>
            <a:pPr algn="just" defTabSz="457154">
              <a:lnSpc>
                <a:spcPct val="150000"/>
              </a:lnSpc>
              <a:spcBef>
                <a:spcPts val="600"/>
              </a:spcBef>
              <a:spcAft>
                <a:spcPts val="600"/>
              </a:spcAft>
              <a:buClr>
                <a:srgbClr val="003366"/>
              </a:buClr>
            </a:pPr>
            <a:endParaRPr lang="en-US" dirty="0">
              <a:solidFill>
                <a:srgbClr val="7053AA">
                  <a:lumMod val="50000"/>
                </a:srgbClr>
              </a:solidFill>
              <a:latin typeface="Arial"/>
            </a:endParaRPr>
          </a:p>
        </p:txBody>
      </p:sp>
    </p:spTree>
    <p:extLst>
      <p:ext uri="{BB962C8B-B14F-4D97-AF65-F5344CB8AC3E}">
        <p14:creationId xmlns:p14="http://schemas.microsoft.com/office/powerpoint/2010/main" val="121605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760"/>
            <a:ext cx="12717332" cy="1371600"/>
          </a:xfrm>
        </p:spPr>
        <p:txBody>
          <a:bodyPr/>
          <a:lstStyle/>
          <a:p>
            <a:pPr algn="l"/>
            <a:r>
              <a:rPr lang="en-US" sz="4000" dirty="0"/>
              <a:t>TPL Web Portal Claim Submission</a:t>
            </a:r>
          </a:p>
        </p:txBody>
      </p:sp>
      <p:sp>
        <p:nvSpPr>
          <p:cNvPr id="3" name="Date Placeholder 2"/>
          <p:cNvSpPr>
            <a:spLocks noGrp="1"/>
          </p:cNvSpPr>
          <p:nvPr>
            <p:ph type="dt" sz="half" idx="2"/>
          </p:nvPr>
        </p:nvSpPr>
        <p:spPr>
          <a:xfrm>
            <a:off x="1926112" y="7756330"/>
            <a:ext cx="3218688" cy="438150"/>
          </a:xfrm>
        </p:spPr>
        <p:txBody>
          <a:bodyPr/>
          <a:lstStyle/>
          <a:p>
            <a:pPr>
              <a:defRPr/>
            </a:pPr>
            <a:r>
              <a:rPr lang="en-US" dirty="0"/>
              <a:t>11/09/2017</a:t>
            </a:r>
          </a:p>
        </p:txBody>
      </p:sp>
      <p:cxnSp>
        <p:nvCxnSpPr>
          <p:cNvPr id="5" name="Straight Arrow Connector 4"/>
          <p:cNvCxnSpPr/>
          <p:nvPr/>
        </p:nvCxnSpPr>
        <p:spPr>
          <a:xfrm flipH="1">
            <a:off x="4193689" y="3921118"/>
            <a:ext cx="385303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315200" y="3576918"/>
            <a:ext cx="7315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5" descr="Machine generated alternative text:&#10;Other Insurance Info &#10;Please identity if there is another health benefit plan whether ser,aces were paid or denied: &#10;Medicare &#10;Medicare Advantage &#10;Medicare but benefits have been exhausted or claim is for medical equipment, supplies, or oxygen, or other ser,ace that &#10;Medicare does not cover &#10;PPO/HMO (Other than a Medicaid Managed Care Organization) &#10;Other insurance &#10;Workers' Compensation &#10;None &#10;Medicare Claim Number: &#10;m m/dd/ccn &#10;*Other payer payment or denial date &#10;The following are not considered other health plans or insurance for New Mexico Medicaid recipients You do not need to report &#10;coverage of a Medicaid contracted Managed Care Organization, LH S or a Medicaid/Medicaid Fiscal 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36" y="1181528"/>
            <a:ext cx="10972800" cy="6010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7815733" y="3489016"/>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indicate whether the Primary Insurance us a PPO/HMO or other insurance by selecting the appropriate option</a:t>
            </a:r>
            <a:endParaRPr lang="en-US" sz="2000" dirty="0">
              <a:latin typeface="Arial" charset="0"/>
            </a:endParaRPr>
          </a:p>
        </p:txBody>
      </p:sp>
      <p:sp>
        <p:nvSpPr>
          <p:cNvPr id="11" name="Rectangle 15"/>
          <p:cNvSpPr>
            <a:spLocks noChangeArrowheads="1"/>
          </p:cNvSpPr>
          <p:nvPr/>
        </p:nvSpPr>
        <p:spPr bwMode="auto">
          <a:xfrm>
            <a:off x="7761642" y="5217291"/>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where TPL is primary payer, be sure to fill in all required primary and secondary payer information</a:t>
            </a:r>
            <a:endParaRPr lang="en-US" sz="2000" dirty="0">
              <a:latin typeface="Arial" charset="0"/>
            </a:endParaRPr>
          </a:p>
        </p:txBody>
      </p:sp>
      <p:cxnSp>
        <p:nvCxnSpPr>
          <p:cNvPr id="6" name="Straight Arrow Connector 5"/>
          <p:cNvCxnSpPr/>
          <p:nvPr/>
        </p:nvCxnSpPr>
        <p:spPr>
          <a:xfrm flipH="1">
            <a:off x="6506262" y="3903607"/>
            <a:ext cx="130947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79506" y="4294597"/>
            <a:ext cx="483622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191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842" y="472096"/>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pic>
        <p:nvPicPr>
          <p:cNvPr id="2" name="Picture 4" descr="Machine generated alternative text:&#10;Does the Claim have Attachments? @ &#10;Each attachment may have a maximum size of 5 MB. It's recommended to attach PDF, JPG, TIF, PMG, and Word document &#10;files. Please do not attach ZIP files, PowerPoint, Excel or password-protected files. &#10;Attachment 1 &#10;Attachment 2 &#10;Attachment 3 &#10;Attachment 4 &#10;Attachment 5 &#10;Select &#10;Select &#10;Select &#10;Select &#10;Sel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9" y="1818527"/>
            <a:ext cx="10847251" cy="5788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8"/>
          <p:cNvSpPr txBox="1">
            <a:spLocks noChangeArrowheads="1"/>
          </p:cNvSpPr>
          <p:nvPr/>
        </p:nvSpPr>
        <p:spPr bwMode="auto">
          <a:xfrm>
            <a:off x="11295150" y="3811561"/>
            <a:ext cx="2900680" cy="159382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Attach a copy of the EOB</a:t>
            </a:r>
          </a:p>
          <a:p>
            <a:r>
              <a:rPr lang="en-US" sz="1900" dirty="0">
                <a:solidFill>
                  <a:srgbClr val="C00000"/>
                </a:solidFill>
              </a:rPr>
              <a:t>along with the explanation</a:t>
            </a:r>
          </a:p>
          <a:p>
            <a:r>
              <a:rPr lang="en-US" sz="1900" dirty="0">
                <a:solidFill>
                  <a:srgbClr val="C00000"/>
                </a:solidFill>
              </a:rPr>
              <a:t>of denials page</a:t>
            </a:r>
          </a:p>
        </p:txBody>
      </p:sp>
    </p:spTree>
    <p:extLst>
      <p:ext uri="{BB962C8B-B14F-4D97-AF65-F5344CB8AC3E}">
        <p14:creationId xmlns:p14="http://schemas.microsoft.com/office/powerpoint/2010/main" val="3996123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2"/>
          <a:stretch>
            <a:fillRect/>
          </a:stretch>
        </p:blipFill>
        <p:spPr>
          <a:xfrm>
            <a:off x="532674" y="2041354"/>
            <a:ext cx="12272134" cy="4932696"/>
          </a:xfrm>
          <a:prstGeom prst="rect">
            <a:avLst/>
          </a:prstGeom>
          <a:ln>
            <a:solidFill>
              <a:schemeClr val="tx1"/>
            </a:solidFill>
          </a:ln>
        </p:spPr>
      </p:pic>
      <p:sp>
        <p:nvSpPr>
          <p:cNvPr id="2" name="Title 1"/>
          <p:cNvSpPr>
            <a:spLocks noGrp="1"/>
          </p:cNvSpPr>
          <p:nvPr>
            <p:ph type="title"/>
          </p:nvPr>
        </p:nvSpPr>
        <p:spPr>
          <a:xfrm>
            <a:off x="685147" y="548640"/>
            <a:ext cx="13459968" cy="987552"/>
          </a:xfrm>
        </p:spPr>
        <p:txBody>
          <a:bodyPr/>
          <a:lstStyle/>
          <a:p>
            <a:pPr algn="l"/>
            <a:r>
              <a:rPr lang="en-US" sz="4400" dirty="0">
                <a:ea typeface="Tahoma" pitchFamily="34" charset="0"/>
                <a:cs typeface="Tahoma" pitchFamily="34" charset="0"/>
              </a:rPr>
              <a:t>Primary Payer Insurance</a:t>
            </a:r>
            <a:r>
              <a:rPr lang="en-US" sz="4400" dirty="0"/>
              <a:t> Summary</a:t>
            </a:r>
          </a:p>
        </p:txBody>
      </p:sp>
      <p:sp>
        <p:nvSpPr>
          <p:cNvPr id="7" name="Rectangle 10"/>
          <p:cNvSpPr>
            <a:spLocks noChangeArrowheads="1"/>
          </p:cNvSpPr>
          <p:nvPr/>
        </p:nvSpPr>
        <p:spPr bwMode="auto">
          <a:xfrm>
            <a:off x="6949440" y="3348445"/>
            <a:ext cx="2926080"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09" tIns="65305" rIns="130609" bIns="65305" anchor="ctr"/>
          <a:lstStyle/>
          <a:p>
            <a:pPr algn="ctr"/>
            <a:r>
              <a:rPr lang="en-US" sz="2000" dirty="0">
                <a:solidFill>
                  <a:srgbClr val="C00000"/>
                </a:solidFill>
                <a:latin typeface="+mj-lt"/>
                <a:ea typeface="Tahoma" pitchFamily="34" charset="0"/>
                <a:cs typeface="Tahoma" pitchFamily="34" charset="0"/>
              </a:rPr>
              <a:t>TPL Payment. </a:t>
            </a:r>
          </a:p>
        </p:txBody>
      </p:sp>
      <p:sp>
        <p:nvSpPr>
          <p:cNvPr id="8" name="Rectangle 10"/>
          <p:cNvSpPr>
            <a:spLocks noChangeArrowheads="1"/>
          </p:cNvSpPr>
          <p:nvPr/>
        </p:nvSpPr>
        <p:spPr bwMode="auto">
          <a:xfrm>
            <a:off x="6583680" y="3796935"/>
            <a:ext cx="4754880" cy="72934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09" tIns="65305" rIns="130609" bIns="65305" anchor="ctr"/>
          <a:lstStyle/>
          <a:p>
            <a:pPr algn="ctr"/>
            <a:r>
              <a:rPr lang="en-US" sz="2000" dirty="0">
                <a:solidFill>
                  <a:srgbClr val="C00000"/>
                </a:solidFill>
                <a:latin typeface="+mj-lt"/>
                <a:ea typeface="Tahoma" pitchFamily="34" charset="0"/>
                <a:cs typeface="Tahoma" pitchFamily="34" charset="0"/>
              </a:rPr>
              <a:t>Total Charge minus TPL Payment</a:t>
            </a:r>
          </a:p>
        </p:txBody>
      </p:sp>
      <p:cxnSp>
        <p:nvCxnSpPr>
          <p:cNvPr id="9" name="Straight Arrow Connector 8"/>
          <p:cNvCxnSpPr/>
          <p:nvPr/>
        </p:nvCxnSpPr>
        <p:spPr bwMode="auto">
          <a:xfrm flipH="1">
            <a:off x="5486400" y="3531325"/>
            <a:ext cx="146304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0" name="Straight Arrow Connector 9"/>
          <p:cNvCxnSpPr/>
          <p:nvPr/>
        </p:nvCxnSpPr>
        <p:spPr bwMode="auto">
          <a:xfrm flipH="1">
            <a:off x="5608320" y="4172490"/>
            <a:ext cx="97536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1" name="TextBox 10"/>
          <p:cNvSpPr txBox="1"/>
          <p:nvPr/>
        </p:nvSpPr>
        <p:spPr>
          <a:xfrm>
            <a:off x="929680" y="4355811"/>
            <a:ext cx="486587" cy="663878"/>
          </a:xfrm>
          <a:prstGeom prst="rect">
            <a:avLst/>
          </a:prstGeom>
          <a:noFill/>
        </p:spPr>
        <p:txBody>
          <a:bodyPr wrap="none" lIns="130609" tIns="130609" rIns="130609" bIns="130609" rtlCol="0">
            <a:spAutoFit/>
          </a:bodyPr>
          <a:lstStyle/>
          <a:p>
            <a:r>
              <a:rPr lang="en-US" b="1" dirty="0">
                <a:solidFill>
                  <a:schemeClr val="tx1"/>
                </a:solidFill>
                <a:latin typeface="+mn-lt"/>
              </a:rPr>
              <a:t>X</a:t>
            </a:r>
          </a:p>
        </p:txBody>
      </p:sp>
      <p:sp>
        <p:nvSpPr>
          <p:cNvPr id="3" name="Date Placeholder 2"/>
          <p:cNvSpPr>
            <a:spLocks noGrp="1"/>
          </p:cNvSpPr>
          <p:nvPr>
            <p:ph type="dt" sz="half" idx="2"/>
          </p:nvPr>
        </p:nvSpPr>
        <p:spPr/>
        <p:txBody>
          <a:bodyPr/>
          <a:lstStyle/>
          <a:p>
            <a:pPr>
              <a:defRPr/>
            </a:pPr>
            <a:r>
              <a:rPr lang="en-US"/>
              <a:t>11/09/2017</a:t>
            </a:r>
            <a:endParaRPr lang="en-US" dirty="0"/>
          </a:p>
        </p:txBody>
      </p:sp>
      <p:sp>
        <p:nvSpPr>
          <p:cNvPr id="13" name="Rectangle 12"/>
          <p:cNvSpPr/>
          <p:nvPr/>
        </p:nvSpPr>
        <p:spPr>
          <a:xfrm>
            <a:off x="6827520" y="593766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cxnSp>
        <p:nvCxnSpPr>
          <p:cNvPr id="14" name="Straight Connector 13"/>
          <p:cNvCxnSpPr>
            <a:stCxn id="13" idx="1"/>
          </p:cNvCxnSpPr>
          <p:nvPr/>
        </p:nvCxnSpPr>
        <p:spPr>
          <a:xfrm flipH="1" flipV="1">
            <a:off x="1552074" y="4867799"/>
            <a:ext cx="5275446" cy="1361994"/>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bwMode="auto">
          <a:xfrm>
            <a:off x="536907" y="4627733"/>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Tree>
    <p:extLst>
      <p:ext uri="{BB962C8B-B14F-4D97-AF65-F5344CB8AC3E}">
        <p14:creationId xmlns:p14="http://schemas.microsoft.com/office/powerpoint/2010/main" val="448676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endParaRPr lang="en-US" dirty="0"/>
          </a:p>
        </p:txBody>
      </p:sp>
      <p:sp>
        <p:nvSpPr>
          <p:cNvPr id="9" name="Rectangle 2"/>
          <p:cNvSpPr>
            <a:spLocks noGrp="1" noChangeArrowheads="1"/>
          </p:cNvSpPr>
          <p:nvPr>
            <p:ph type="title"/>
          </p:nvPr>
        </p:nvSpPr>
        <p:spPr>
          <a:xfrm>
            <a:off x="625476" y="1336341"/>
            <a:ext cx="12604750" cy="725488"/>
          </a:xfrm>
          <a:noFill/>
        </p:spPr>
        <p:txBody>
          <a:bodyPr/>
          <a:lstStyle/>
          <a:p>
            <a:r>
              <a:rPr lang="en-US" sz="4400" dirty="0"/>
              <a:t>ADA Dental Tips</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
        <p:nvSpPr>
          <p:cNvPr id="12" name="Content Placeholder 2"/>
          <p:cNvSpPr txBox="1">
            <a:spLocks/>
          </p:cNvSpPr>
          <p:nvPr/>
        </p:nvSpPr>
        <p:spPr>
          <a:xfrm>
            <a:off x="904878" y="2276476"/>
            <a:ext cx="6324600" cy="25908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342866" defTabSz="457154">
              <a:buFont typeface="Wingdings" panose="05000000000000000000" pitchFamily="2" charset="2"/>
              <a:buChar char="ü"/>
            </a:pPr>
            <a:endParaRPr lang="en-US" dirty="0">
              <a:solidFill>
                <a:schemeClr val="tx1"/>
              </a:solidFill>
              <a:latin typeface="Arial"/>
            </a:endParaRPr>
          </a:p>
          <a:p>
            <a:pPr marL="511124" lvl="1" indent="-342866" defTabSz="457154">
              <a:lnSpc>
                <a:spcPct val="150000"/>
              </a:lnSpc>
            </a:pPr>
            <a:r>
              <a:rPr lang="en-US" sz="2000" dirty="0">
                <a:latin typeface="Arial"/>
              </a:rPr>
              <a:t>Utilize a TCN for proof of Timely Filing</a:t>
            </a:r>
          </a:p>
          <a:p>
            <a:pPr marL="511124" lvl="1" indent="-342866" defTabSz="457154">
              <a:lnSpc>
                <a:spcPct val="150000"/>
              </a:lnSpc>
            </a:pPr>
            <a:r>
              <a:rPr lang="en-US" sz="2000" dirty="0">
                <a:latin typeface="Arial"/>
              </a:rPr>
              <a:t>Attach EOBs if other insurance is primary</a:t>
            </a:r>
          </a:p>
          <a:p>
            <a:pPr marL="511124" lvl="1" indent="-342866" defTabSz="457154">
              <a:lnSpc>
                <a:spcPct val="150000"/>
              </a:lnSpc>
            </a:pPr>
            <a:r>
              <a:rPr lang="en-US" sz="2000" dirty="0">
                <a:latin typeface="Arial"/>
              </a:rPr>
              <a:t>Attach any required documentation</a:t>
            </a:r>
          </a:p>
        </p:txBody>
      </p:sp>
    </p:spTree>
    <p:extLst>
      <p:ext uri="{BB962C8B-B14F-4D97-AF65-F5344CB8AC3E}">
        <p14:creationId xmlns:p14="http://schemas.microsoft.com/office/powerpoint/2010/main" val="10316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endParaRPr lang="en-US" dirty="0"/>
          </a:p>
        </p:txBody>
      </p:sp>
      <p:sp>
        <p:nvSpPr>
          <p:cNvPr id="9" name="Rectangle 2"/>
          <p:cNvSpPr>
            <a:spLocks noGrp="1" noChangeArrowheads="1"/>
          </p:cNvSpPr>
          <p:nvPr>
            <p:ph type="title"/>
          </p:nvPr>
        </p:nvSpPr>
        <p:spPr>
          <a:xfrm>
            <a:off x="641351" y="1367972"/>
            <a:ext cx="12604750" cy="725488"/>
          </a:xfrm>
          <a:noFill/>
        </p:spPr>
        <p:txBody>
          <a:bodyPr/>
          <a:lstStyle/>
          <a:p>
            <a:r>
              <a:rPr lang="en-US" sz="4400" dirty="0"/>
              <a:t>Summary</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
        <p:nvSpPr>
          <p:cNvPr id="3" name="Rectangle 2"/>
          <p:cNvSpPr/>
          <p:nvPr/>
        </p:nvSpPr>
        <p:spPr>
          <a:xfrm>
            <a:off x="771526" y="2185511"/>
            <a:ext cx="9610724" cy="958660"/>
          </a:xfrm>
          <a:prstGeom prst="rect">
            <a:avLst/>
          </a:prstGeom>
        </p:spPr>
        <p:txBody>
          <a:bodyPr wrap="square">
            <a:spAutoFit/>
          </a:bodyPr>
          <a:lstStyle/>
          <a:p>
            <a:pPr marL="0" marR="0" lvl="0" indent="0" defTabSz="4572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a:ln>
                  <a:noFill/>
                </a:ln>
                <a:effectLst/>
                <a:uLnTx/>
                <a:uFillTx/>
              </a:rPr>
              <a:t>Provided general billing guidelines for direct data entry submission of the ADA Dental Online claim form for the below coverage scenarios. </a:t>
            </a:r>
          </a:p>
        </p:txBody>
      </p:sp>
      <p:sp>
        <p:nvSpPr>
          <p:cNvPr id="12" name="Rectangle 11"/>
          <p:cNvSpPr/>
          <p:nvPr/>
        </p:nvSpPr>
        <p:spPr>
          <a:xfrm>
            <a:off x="847726" y="3201174"/>
            <a:ext cx="6096000" cy="4051994"/>
          </a:xfrm>
          <a:prstGeom prst="rect">
            <a:avLst/>
          </a:prstGeom>
        </p:spPr>
        <p:txBody>
          <a:bodyPr wrap="square">
            <a:noAutofit/>
          </a:bodyPr>
          <a:lstStyle/>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Add/Manage Templates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Medicaid Primary Claims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Medicaid Third Party Liability (TPL) Claims</a:t>
            </a:r>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dirty="0"/>
              <a:t>11/09/2017</a:t>
            </a:r>
          </a:p>
        </p:txBody>
      </p:sp>
      <p:sp>
        <p:nvSpPr>
          <p:cNvPr id="9" name="Rectangle 2"/>
          <p:cNvSpPr>
            <a:spLocks noGrp="1" noChangeArrowheads="1"/>
          </p:cNvSpPr>
          <p:nvPr>
            <p:ph type="title"/>
          </p:nvPr>
        </p:nvSpPr>
        <p:spPr>
          <a:xfrm>
            <a:off x="625477" y="1401761"/>
            <a:ext cx="12604750" cy="725488"/>
          </a:xfrm>
          <a:noFill/>
        </p:spPr>
        <p:txBody>
          <a:bodyPr/>
          <a:lstStyle/>
          <a:p>
            <a:r>
              <a:rPr lang="en-US" sz="4400" dirty="0"/>
              <a:t>New Mexico Medicaid Resources</a:t>
            </a:r>
          </a:p>
        </p:txBody>
      </p:sp>
      <p:sp>
        <p:nvSpPr>
          <p:cNvPr id="10" name="Rectangle 3"/>
          <p:cNvSpPr txBox="1">
            <a:spLocks noChangeArrowheads="1"/>
          </p:cNvSpPr>
          <p:nvPr/>
        </p:nvSpPr>
        <p:spPr bwMode="auto">
          <a:xfrm>
            <a:off x="687072" y="2320607"/>
            <a:ext cx="12543155" cy="4926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a:lnSpc>
                <a:spcPct val="150000"/>
              </a:lnSpc>
              <a:spcBef>
                <a:spcPts val="600"/>
              </a:spcBef>
              <a:spcAft>
                <a:spcPts val="600"/>
              </a:spcAft>
              <a:buSzPct val="75000"/>
              <a:buFont typeface="Arial" panose="020B0604020202020204" pitchFamily="34" charset="0"/>
              <a:buChar char="•"/>
            </a:pPr>
            <a:r>
              <a:rPr lang="en-US" sz="1900" dirty="0"/>
              <a:t>New Mexico Medicaid Online</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Information</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Login Screen Notices</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E-News Newsletters</a:t>
            </a:r>
          </a:p>
          <a:p>
            <a:pPr marL="457154" indent="-457154">
              <a:lnSpc>
                <a:spcPct val="150000"/>
              </a:lnSpc>
              <a:spcBef>
                <a:spcPts val="600"/>
              </a:spcBef>
              <a:spcAft>
                <a:spcPts val="600"/>
              </a:spcAft>
              <a:buSzPct val="75000"/>
              <a:buFont typeface="Arial" panose="020B0604020202020204" pitchFamily="34" charset="0"/>
              <a:buChar char="•"/>
            </a:pPr>
            <a:r>
              <a:rPr lang="en-US" sz="1900" dirty="0"/>
              <a:t>Medicaid Provider Relations Call Center</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Communication Updates </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Field Representative</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Webinars</a:t>
            </a:r>
          </a:p>
          <a:p>
            <a:pPr marL="457154" indent="-457154">
              <a:lnSpc>
                <a:spcPct val="150000"/>
              </a:lnSpc>
              <a:spcBef>
                <a:spcPts val="600"/>
              </a:spcBef>
              <a:spcAft>
                <a:spcPts val="600"/>
              </a:spcAft>
              <a:buSzPct val="75000"/>
              <a:buFont typeface="Arial" panose="020B0604020202020204" pitchFamily="34" charset="0"/>
              <a:buChar char="•"/>
            </a:pPr>
            <a:r>
              <a:rPr lang="en-US" sz="1900" dirty="0"/>
              <a:t>Open Forums and Live Training Sessions</a:t>
            </a:r>
          </a:p>
          <a:p>
            <a:pPr lvl="1"/>
            <a:br>
              <a:rPr lang="en-US" sz="2400" dirty="0"/>
            </a:b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FFFE"/>
              </a:solidFill>
            </a:endParaRPr>
          </a:p>
        </p:txBody>
      </p:sp>
    </p:spTree>
    <p:extLst>
      <p:ext uri="{BB962C8B-B14F-4D97-AF65-F5344CB8AC3E}">
        <p14:creationId xmlns:p14="http://schemas.microsoft.com/office/powerpoint/2010/main" val="13498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37</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a:t>New Mexico Medicaid Resources </a:t>
            </a:r>
            <a:r>
              <a:rPr lang="en-US" sz="2800" i="1" dirty="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https://nmmedicaid.portal.conduent.com/static/index.htm</a:t>
            </a:r>
            <a:r>
              <a:rPr lang="en-US" sz="1200" dirty="0"/>
              <a:t> </a:t>
            </a:r>
          </a:p>
          <a:p>
            <a:r>
              <a:rPr lang="en-US" sz="1200" dirty="0"/>
              <a:t>Claim Inquiries, Eligibility Verification, Electronic Claim Submission, Provider Manuals, E-News</a:t>
            </a:r>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a:t>Consolidated Customer Service Center (CCSC) Helpdesk</a:t>
            </a:r>
            <a:r>
              <a:rPr lang="en-US" sz="1200" dirty="0"/>
              <a:t>– (800) 299 - 7304. </a:t>
            </a:r>
          </a:p>
          <a:p>
            <a:r>
              <a:rPr lang="en-US" sz="1200" dirty="0"/>
              <a:t>Claim Status, Eligibility, Prior Authorization, Medicaid Updates</a:t>
            </a:r>
          </a:p>
          <a:p>
            <a:endParaRPr lang="en-US" sz="1200" dirty="0"/>
          </a:p>
          <a:p>
            <a:r>
              <a:rPr lang="en-US" sz="1200" b="1" dirty="0"/>
              <a:t>Consolidated Customer Service Center (CCSC)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hlinkClick r:id="rId5"/>
              </a:rPr>
              <a:t>NM.Providers@state.nm.us</a:t>
            </a:r>
            <a:endParaRPr lang="en-US" sz="1200" dirty="0"/>
          </a:p>
          <a:p>
            <a:r>
              <a:rPr lang="en-US" sz="1200" dirty="0"/>
              <a:t>Claim research assistance, general Medicaid inquiries, Provider Enrollment Applications, Forms &amp; Instructions</a:t>
            </a:r>
          </a:p>
          <a:p>
            <a:endParaRPr lang="en-US" sz="1200" dirty="0"/>
          </a:p>
          <a:p>
            <a:r>
              <a:rPr lang="en-US" sz="1200" b="1" dirty="0"/>
              <a:t>HIPAA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HIPAA.desknm@state.nm.us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t>Assistance on NM Web Portal, EDI inquiries, and Online Claim Submission with DDE (Direct Data Entry)</a:t>
            </a:r>
          </a:p>
          <a:p>
            <a:endParaRPr lang="en-US" sz="1200" dirty="0"/>
          </a:p>
          <a:p>
            <a:r>
              <a:rPr lang="en-US" sz="1200" b="1" dirty="0"/>
              <a:t>Consolidated Customer Service Center (CCSC) Helpdesk </a:t>
            </a:r>
            <a:r>
              <a:rPr lang="en-US" sz="1200" dirty="0"/>
              <a:t>– (800) 283-4465</a:t>
            </a:r>
          </a:p>
          <a:p>
            <a:r>
              <a:rPr lang="en-US" sz="1200" dirty="0"/>
              <a:t>Eligibility inquiries, Fee-for-Service Replacement Medicaid Identification Card, Enroll or change a Managed Care Organization and Eligibility application status</a:t>
            </a:r>
          </a:p>
          <a:p>
            <a:endParaRPr lang="en-US" sz="1200" dirty="0"/>
          </a:p>
          <a:p>
            <a:r>
              <a:rPr lang="en-US" sz="1200" b="1" dirty="0"/>
              <a:t>Medical Assistance Division, Program Rules </a:t>
            </a:r>
            <a:r>
              <a:rPr lang="en-US" sz="1200" dirty="0"/>
              <a:t>– </a:t>
            </a:r>
            <a:r>
              <a:rPr lang="en-US" sz="1200" dirty="0">
                <a:hlinkClick r:id="rId7"/>
              </a:rPr>
              <a:t>http://www.hsd.state.nm.us/providers/rules-nm-administrative-code-.aspx</a:t>
            </a:r>
            <a:endParaRPr lang="en-US" sz="1200" dirty="0"/>
          </a:p>
          <a:p>
            <a:r>
              <a:rPr lang="en-US" sz="1200" dirty="0"/>
              <a:t>NMAC for Programs administered by the Medical Assistance Division</a:t>
            </a:r>
            <a:br>
              <a:rPr lang="en-US" sz="1400" dirty="0"/>
            </a:br>
            <a:br>
              <a:rPr lang="en-US" sz="1400" dirty="0"/>
            </a:br>
            <a:r>
              <a:rPr lang="en-US" sz="1200" b="1" dirty="0"/>
              <a:t>Yes New Mexico - </a:t>
            </a:r>
            <a:r>
              <a:rPr lang="en-US" sz="1200" dirty="0">
                <a:hlinkClick r:id="rId8"/>
              </a:rPr>
              <a:t>https://www.yes.state.nm.us/yesnm/home/index</a:t>
            </a:r>
            <a:br>
              <a:rPr lang="en-US" sz="1200" dirty="0"/>
            </a:br>
            <a:r>
              <a:rPr lang="en-US" sz="1200" dirty="0"/>
              <a:t>Apply, check, update, or renew Medical Assistance (Medicaid) benefits</a:t>
            </a:r>
            <a:endParaRPr lang="en-US" sz="1400" dirty="0"/>
          </a:p>
          <a:p>
            <a:endParaRPr lang="en-US" sz="1400" dirty="0"/>
          </a:p>
          <a:p>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Date Placeholder 1">
            <a:extLst>
              <a:ext uri="{FF2B5EF4-FFF2-40B4-BE49-F238E27FC236}">
                <a16:creationId xmlns:a16="http://schemas.microsoft.com/office/drawing/2014/main" id="{08A71C1C-93F9-4B60-92A1-27722D4D563D}"/>
              </a:ext>
            </a:extLst>
          </p:cNvPr>
          <p:cNvSpPr>
            <a:spLocks noGrp="1"/>
          </p:cNvSpPr>
          <p:nvPr>
            <p:ph type="dt" sz="half" idx="10"/>
          </p:nvPr>
        </p:nvSpPr>
        <p:spPr>
          <a:xfrm>
            <a:off x="477523" y="7627623"/>
            <a:ext cx="1385195" cy="438150"/>
          </a:xfrm>
        </p:spPr>
        <p:txBody>
          <a:bodyPr/>
          <a:lstStyle/>
          <a:p>
            <a:r>
              <a:rPr lang="en-US" dirty="0"/>
              <a:t>11/09/2017</a:t>
            </a:r>
          </a:p>
        </p:txBody>
      </p:sp>
    </p:spTree>
    <p:extLst>
      <p:ext uri="{BB962C8B-B14F-4D97-AF65-F5344CB8AC3E}">
        <p14:creationId xmlns:p14="http://schemas.microsoft.com/office/powerpoint/2010/main" val="272589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Getting Access to Bill on the Web Portal</a:t>
            </a:r>
          </a:p>
        </p:txBody>
      </p:sp>
      <p:sp>
        <p:nvSpPr>
          <p:cNvPr id="3" name="Date Placeholder 2"/>
          <p:cNvSpPr>
            <a:spLocks noGrp="1"/>
          </p:cNvSpPr>
          <p:nvPr>
            <p:ph type="dt" sz="half" idx="10"/>
          </p:nvPr>
        </p:nvSpPr>
        <p:spPr/>
        <p:txBody>
          <a:bodyPr/>
          <a:lstStyle/>
          <a:p>
            <a:r>
              <a:rPr lang="en-US"/>
              <a:t>10/9/2017</a:t>
            </a:r>
            <a:endParaRPr lang="en-US" dirty="0"/>
          </a:p>
        </p:txBody>
      </p:sp>
      <p:sp>
        <p:nvSpPr>
          <p:cNvPr id="4" name="Footer Placeholder 3"/>
          <p:cNvSpPr>
            <a:spLocks noGrp="1"/>
          </p:cNvSpPr>
          <p:nvPr>
            <p:ph type="ftr" sz="quarter" idx="11"/>
          </p:nvPr>
        </p:nvSpPr>
        <p:spPr/>
        <p:txBody>
          <a:bodyPr/>
          <a:lstStyle/>
          <a:p>
            <a:r>
              <a:rPr lang="en-US"/>
              <a:t>Family Planning Workshop</a:t>
            </a:r>
            <a:endParaRPr lang="en-US" dirty="0"/>
          </a:p>
        </p:txBody>
      </p:sp>
      <p:sp>
        <p:nvSpPr>
          <p:cNvPr id="5" name="Text Placeholder 4"/>
          <p:cNvSpPr>
            <a:spLocks noGrp="1"/>
          </p:cNvSpPr>
          <p:nvPr>
            <p:ph type="body" sz="quarter" idx="13"/>
          </p:nvPr>
        </p:nvSpPr>
        <p:spPr>
          <a:xfrm>
            <a:off x="520700" y="2260600"/>
            <a:ext cx="12872572" cy="2897027"/>
          </a:xfrm>
        </p:spPr>
        <p:txBody>
          <a:bodyPr/>
          <a:lstStyle/>
          <a:p>
            <a:pPr marL="342900" indent="-342900">
              <a:buFont typeface="Arial" panose="020B0604020202020204" pitchFamily="34" charset="0"/>
              <a:buChar char="•"/>
            </a:pPr>
            <a:r>
              <a:rPr lang="en-US" altLang="en-US" dirty="0"/>
              <a:t>If you are currently not registered on to the New Mexico Medicaid Web Portal you can create an account using either your New Mexico Medicaid Provider ID or your NPI using the following link: </a:t>
            </a:r>
            <a:r>
              <a:rPr lang="en-US" altLang="en-US" dirty="0">
                <a:hlinkClick r:id="rId2"/>
              </a:rPr>
              <a:t>https://nmmedicaid.portal.conduent.com/webportal/webRegistration/webRegStart</a:t>
            </a:r>
            <a:r>
              <a:rPr lang="en-US" altLang="en-US" dirty="0"/>
              <a:t> </a:t>
            </a:r>
          </a:p>
          <a:p>
            <a:pPr marL="342900" indent="-342900">
              <a:buFont typeface="Arial" panose="020B0604020202020204" pitchFamily="34" charset="0"/>
              <a:buChar char="•"/>
            </a:pPr>
            <a:r>
              <a:rPr lang="en-US" altLang="en-US" dirty="0"/>
              <a:t>If your New Mexico Provider ID or NPI is currently registered on the New Mexico Medicaid Web Portal but you do not have access to log in to the Web Portal please contact your Master Administrator.</a:t>
            </a:r>
          </a:p>
          <a:p>
            <a:pPr marL="342900" indent="-342900">
              <a:buFont typeface="Arial" panose="020B0604020202020204" pitchFamily="34" charset="0"/>
              <a:buChar char="•"/>
            </a:pPr>
            <a:r>
              <a:rPr lang="en-US" altLang="en-US" dirty="0"/>
              <a:t>If you do not know if your Provider ID or NPI is registered on the New Mexico Medicaid Web Portal or if you do not know who your Master Administrator is, you can contact the HIPAA Helpdesk for further assistance at 1-800-299-7304 or by email at </a:t>
            </a:r>
            <a:r>
              <a:rPr lang="en-US" altLang="en-US" dirty="0">
                <a:hlinkClick r:id="rId3"/>
              </a:rPr>
              <a:t>HIPAA.desknm@state.nm.us</a:t>
            </a:r>
            <a:r>
              <a:rPr lang="en-US" altLang="en-US" dirty="0"/>
              <a:t>. </a:t>
            </a:r>
          </a:p>
        </p:txBody>
      </p:sp>
    </p:spTree>
    <p:extLst>
      <p:ext uri="{BB962C8B-B14F-4D97-AF65-F5344CB8AC3E}">
        <p14:creationId xmlns:p14="http://schemas.microsoft.com/office/powerpoint/2010/main" val="250072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t>Claim Form Instructions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90" y="1337313"/>
            <a:ext cx="7183426" cy="62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title"/>
          </p:nvPr>
        </p:nvSpPr>
        <p:spPr>
          <a:xfrm>
            <a:off x="944078" y="498110"/>
            <a:ext cx="12802744" cy="971550"/>
          </a:xfrm>
        </p:spPr>
        <p:txBody>
          <a:bodyPr/>
          <a:lstStyle/>
          <a:p>
            <a:pPr algn="l"/>
            <a:r>
              <a:rPr lang="en-US" sz="3600" dirty="0"/>
              <a:t>Where Do I Get a Copy of Claim Form Instructions?</a:t>
            </a:r>
            <a:r>
              <a:rPr lang="en-US" sz="3600" dirty="0">
                <a:solidFill>
                  <a:schemeClr val="accent3">
                    <a:lumMod val="50000"/>
                  </a:schemeClr>
                </a:solidFill>
              </a:rPr>
              <a:t>	</a:t>
            </a:r>
          </a:p>
        </p:txBody>
      </p:sp>
      <p:sp>
        <p:nvSpPr>
          <p:cNvPr id="3" name="TextBox 2"/>
          <p:cNvSpPr txBox="1"/>
          <p:nvPr/>
        </p:nvSpPr>
        <p:spPr>
          <a:xfrm>
            <a:off x="6400800" y="7513643"/>
            <a:ext cx="7086600" cy="531995"/>
          </a:xfrm>
          <a:prstGeom prst="rect">
            <a:avLst/>
          </a:prstGeom>
          <a:noFill/>
        </p:spPr>
        <p:txBody>
          <a:bodyPr wrap="square" lIns="130609" tIns="65305" rIns="130609" bIns="65305" rtlCol="0">
            <a:spAutoFit/>
          </a:bodyPr>
          <a:lstStyle/>
          <a:p>
            <a:pPr algn="r"/>
            <a:r>
              <a:rPr lang="en-US" sz="2300" i="1" dirty="0">
                <a:latin typeface="Arial"/>
              </a:rPr>
              <a:t>Continued on next screen… </a:t>
            </a:r>
            <a:r>
              <a:rPr lang="en-US" dirty="0">
                <a:latin typeface="Arial"/>
              </a:rPr>
              <a:t> </a:t>
            </a:r>
          </a:p>
        </p:txBody>
      </p:sp>
      <p:sp>
        <p:nvSpPr>
          <p:cNvPr id="6" name="Date Placeholder 5"/>
          <p:cNvSpPr>
            <a:spLocks noGrp="1"/>
          </p:cNvSpPr>
          <p:nvPr>
            <p:ph type="dt" sz="half" idx="2"/>
          </p:nvPr>
        </p:nvSpPr>
        <p:spPr/>
        <p:txBody>
          <a:bodyPr/>
          <a:lstStyle/>
          <a:p>
            <a:pPr>
              <a:defRPr/>
            </a:pPr>
            <a:r>
              <a:rPr lang="en-US"/>
              <a:t>11/09/2017</a:t>
            </a:r>
            <a:endParaRPr dirty="0"/>
          </a:p>
        </p:txBody>
      </p:sp>
      <p:sp>
        <p:nvSpPr>
          <p:cNvPr id="11" name="Oval 10"/>
          <p:cNvSpPr/>
          <p:nvPr/>
        </p:nvSpPr>
        <p:spPr bwMode="auto">
          <a:xfrm>
            <a:off x="1505220" y="5124225"/>
            <a:ext cx="2080191" cy="360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
        <p:nvSpPr>
          <p:cNvPr id="12" name="Text Box 6"/>
          <p:cNvSpPr txBox="1">
            <a:spLocks noChangeArrowheads="1"/>
          </p:cNvSpPr>
          <p:nvPr/>
        </p:nvSpPr>
        <p:spPr bwMode="auto">
          <a:xfrm>
            <a:off x="9231975" y="3212434"/>
            <a:ext cx="5103949" cy="1455325"/>
          </a:xfrm>
          <a:prstGeom prst="rect">
            <a:avLst/>
          </a:prstGeom>
          <a:solidFill>
            <a:schemeClr val="bg1"/>
          </a:solidFill>
          <a:ln w="9525">
            <a:solidFill>
              <a:schemeClr val="tx1"/>
            </a:solidFill>
            <a:miter lim="800000"/>
            <a:headEnd/>
            <a:tailEnd/>
          </a:ln>
        </p:spPr>
        <p:txBody>
          <a:bodyPr wrap="square" lIns="130609" tIns="65305" rIns="130609" bIns="65305">
            <a:spAutoFit/>
          </a:bodyPr>
          <a:lstStyle/>
          <a:p>
            <a:r>
              <a:rPr lang="en-US" sz="2000" dirty="0">
                <a:latin typeface="Arial"/>
              </a:rPr>
              <a:t>On the WEB PORTAL: Click Providers then </a:t>
            </a:r>
            <a:r>
              <a:rPr lang="en-US" sz="2000" u="sng" dirty="0">
                <a:solidFill>
                  <a:srgbClr val="C00000"/>
                </a:solidFill>
                <a:latin typeface="Arial"/>
              </a:rPr>
              <a:t>Forms, Publications, and Instructions </a:t>
            </a:r>
            <a:r>
              <a:rPr lang="en-US" sz="2000" dirty="0">
                <a:latin typeface="Arial"/>
              </a:rPr>
              <a:t>under Provider Information </a:t>
            </a:r>
            <a:br>
              <a:rPr lang="en-US" dirty="0">
                <a:solidFill>
                  <a:srgbClr val="C00000"/>
                </a:solidFill>
                <a:latin typeface="Arial"/>
              </a:rPr>
            </a:br>
            <a:endParaRPr lang="en-US" dirty="0">
              <a:solidFill>
                <a:srgbClr val="C00000"/>
              </a:solidFill>
              <a:latin typeface="Arial"/>
            </a:endParaRPr>
          </a:p>
        </p:txBody>
      </p:sp>
      <p:sp>
        <p:nvSpPr>
          <p:cNvPr id="13" name="Oval 12"/>
          <p:cNvSpPr/>
          <p:nvPr/>
        </p:nvSpPr>
        <p:spPr bwMode="auto">
          <a:xfrm>
            <a:off x="6821404" y="1708483"/>
            <a:ext cx="2298533" cy="45178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Tree>
    <p:extLst>
      <p:ext uri="{BB962C8B-B14F-4D97-AF65-F5344CB8AC3E}">
        <p14:creationId xmlns:p14="http://schemas.microsoft.com/office/powerpoint/2010/main" val="225673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1475" y="274320"/>
            <a:ext cx="12058650" cy="868680"/>
          </a:xfrm>
        </p:spPr>
        <p:txBody>
          <a:bodyPr>
            <a:noAutofit/>
          </a:bodyPr>
          <a:lstStyle/>
          <a:p>
            <a:pPr algn="l"/>
            <a:r>
              <a:rPr lang="en-US" sz="4000" dirty="0"/>
              <a:t>Where Do I Get a Copy of Claim Form Instructions?</a:t>
            </a:r>
          </a:p>
        </p:txBody>
      </p:sp>
      <p:sp>
        <p:nvSpPr>
          <p:cNvPr id="5" name="Line 5"/>
          <p:cNvSpPr>
            <a:spLocks noChangeShapeType="1"/>
          </p:cNvSpPr>
          <p:nvPr/>
        </p:nvSpPr>
        <p:spPr bwMode="auto">
          <a:xfrm>
            <a:off x="13289280" y="2297430"/>
            <a:ext cx="0" cy="329184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09" tIns="65305" rIns="130609" bIns="65305"/>
          <a:lstStyle/>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81" y="1251586"/>
            <a:ext cx="11132819" cy="572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12222480" y="5897882"/>
            <a:ext cx="4023360" cy="655106"/>
          </a:xfrm>
          <a:prstGeom prst="rect">
            <a:avLst/>
          </a:prstGeom>
          <a:noFill/>
          <a:ln w="9525">
            <a:noFill/>
            <a:miter lim="800000"/>
            <a:headEnd/>
            <a:tailEnd/>
          </a:ln>
        </p:spPr>
        <p:txBody>
          <a:bodyPr lIns="130609" tIns="65305" rIns="130609" bIns="65305">
            <a:spAutoFit/>
          </a:bodyPr>
          <a:lstStyle/>
          <a:p>
            <a:pPr eaLnBrk="1" hangingPunct="1"/>
            <a:r>
              <a:rPr lang="en-US" sz="3400" dirty="0">
                <a:solidFill>
                  <a:schemeClr val="accent3">
                    <a:lumMod val="50000"/>
                  </a:schemeClr>
                </a:solidFill>
                <a:latin typeface="Times New Roman" pitchFamily="18" charset="0"/>
              </a:rPr>
              <a:t>Open file</a:t>
            </a:r>
          </a:p>
        </p:txBody>
      </p:sp>
      <p:sp>
        <p:nvSpPr>
          <p:cNvPr id="11" name="Text Box 6"/>
          <p:cNvSpPr txBox="1">
            <a:spLocks noChangeArrowheads="1"/>
          </p:cNvSpPr>
          <p:nvPr/>
        </p:nvSpPr>
        <p:spPr bwMode="auto">
          <a:xfrm>
            <a:off x="12593955" y="1119104"/>
            <a:ext cx="1390650" cy="1178326"/>
          </a:xfrm>
          <a:prstGeom prst="rect">
            <a:avLst/>
          </a:prstGeom>
          <a:solidFill>
            <a:schemeClr val="bg1"/>
          </a:solidFill>
          <a:ln w="9525">
            <a:noFill/>
            <a:miter lim="800000"/>
            <a:headEnd/>
            <a:tailEnd/>
          </a:ln>
        </p:spPr>
        <p:txBody>
          <a:bodyPr wrap="square" lIns="130609" tIns="65305" rIns="130609" bIns="65305">
            <a:spAutoFit/>
          </a:bodyPr>
          <a:lstStyle/>
          <a:p>
            <a:pPr eaLnBrk="1" hangingPunct="1"/>
            <a:r>
              <a:rPr lang="en-US" sz="3400" dirty="0">
                <a:solidFill>
                  <a:schemeClr val="accent3">
                    <a:lumMod val="50000"/>
                  </a:schemeClr>
                </a:solidFill>
                <a:latin typeface="Times New Roman" pitchFamily="18" charset="0"/>
              </a:rPr>
              <a:t>Scroll down</a:t>
            </a:r>
          </a:p>
        </p:txBody>
      </p:sp>
      <p:sp>
        <p:nvSpPr>
          <p:cNvPr id="9" name="Oval 8"/>
          <p:cNvSpPr/>
          <p:nvPr/>
        </p:nvSpPr>
        <p:spPr bwMode="auto">
          <a:xfrm>
            <a:off x="1219200" y="4937760"/>
            <a:ext cx="10728960" cy="246888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C00000"/>
              </a:solidFill>
            </a:endParaRP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349255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Text Box 20"/>
          <p:cNvSpPr txBox="1">
            <a:spLocks noChangeArrowheads="1"/>
          </p:cNvSpPr>
          <p:nvPr/>
        </p:nvSpPr>
        <p:spPr bwMode="auto">
          <a:xfrm>
            <a:off x="4511041" y="1661115"/>
            <a:ext cx="6382432"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rPr>
              <a:t> </a:t>
            </a:r>
            <a:r>
              <a:rPr lang="en-US" sz="4900" b="1" dirty="0">
                <a:solidFill>
                  <a:srgbClr val="34BCBA">
                    <a:lumMod val="75000"/>
                  </a:srgbClr>
                </a:solidFill>
              </a:rPr>
              <a:t>91704900085000001</a:t>
            </a:r>
          </a:p>
        </p:txBody>
      </p:sp>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487198"/>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first digit indicates what the claim “media” is:</a:t>
            </a:r>
          </a:p>
          <a:p>
            <a:pPr>
              <a:spcBef>
                <a:spcPct val="50000"/>
              </a:spcBef>
            </a:pPr>
            <a:r>
              <a:rPr lang="en-US" sz="2400" b="1" dirty="0">
                <a:solidFill>
                  <a:srgbClr val="000000"/>
                </a:solidFill>
              </a:rPr>
              <a:t>2 = electronic crossover</a:t>
            </a:r>
          </a:p>
          <a:p>
            <a:pPr>
              <a:spcBef>
                <a:spcPct val="50000"/>
              </a:spcBef>
            </a:pPr>
            <a:r>
              <a:rPr lang="en-US" sz="2400" b="1" dirty="0">
                <a:solidFill>
                  <a:srgbClr val="000000"/>
                </a:solidFill>
              </a:rPr>
              <a:t>3 = other electronic claim</a:t>
            </a:r>
          </a:p>
          <a:p>
            <a:pPr>
              <a:spcBef>
                <a:spcPct val="50000"/>
              </a:spcBef>
            </a:pPr>
            <a:r>
              <a:rPr lang="en-US" sz="2400" b="1" dirty="0">
                <a:solidFill>
                  <a:srgbClr val="000000"/>
                </a:solidFill>
              </a:rPr>
              <a:t>4 = system generated            claim or adjustment</a:t>
            </a:r>
          </a:p>
          <a:p>
            <a:pPr>
              <a:spcBef>
                <a:spcPct val="50000"/>
              </a:spcBef>
            </a:pPr>
            <a:r>
              <a:rPr lang="en-US" sz="2400" b="1" dirty="0">
                <a:solidFill>
                  <a:srgbClr val="000000"/>
                </a:solidFill>
              </a:rPr>
              <a:t>8 = paper claim</a:t>
            </a:r>
          </a:p>
          <a:p>
            <a:pPr>
              <a:spcBef>
                <a:spcPct val="50000"/>
              </a:spcBef>
            </a:pPr>
            <a:r>
              <a:rPr lang="en-US" sz="2400" b="1" dirty="0">
                <a:solidFill>
                  <a:srgbClr val="000000"/>
                </a:solidFill>
              </a:rPr>
              <a:t>9 = Web portal claim entry</a:t>
            </a:r>
          </a:p>
        </p:txBody>
      </p:sp>
      <p:sp>
        <p:nvSpPr>
          <p:cNvPr id="100357" name="Line 5"/>
          <p:cNvSpPr>
            <a:spLocks noChangeShapeType="1"/>
          </p:cNvSpPr>
          <p:nvPr/>
        </p:nvSpPr>
        <p:spPr bwMode="auto">
          <a:xfrm>
            <a:off x="5536400" y="2419904"/>
            <a:ext cx="0" cy="1442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861936"/>
            <a:ext cx="1828800" cy="2347877"/>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last two digits of the year the claim was received</a:t>
            </a:r>
          </a:p>
        </p:txBody>
      </p:sp>
      <p:sp>
        <p:nvSpPr>
          <p:cNvPr id="100359" name="Line 7"/>
          <p:cNvSpPr>
            <a:spLocks noChangeShapeType="1"/>
          </p:cNvSpPr>
          <p:nvPr/>
        </p:nvSpPr>
        <p:spPr bwMode="auto">
          <a:xfrm>
            <a:off x="6583680" y="2419904"/>
            <a:ext cx="853440" cy="21023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numeric day of the year.</a:t>
            </a:r>
          </a:p>
        </p:txBody>
      </p:sp>
      <p:sp>
        <p:nvSpPr>
          <p:cNvPr id="100361" name="Line 9"/>
          <p:cNvSpPr>
            <a:spLocks noChangeShapeType="1"/>
          </p:cNvSpPr>
          <p:nvPr/>
        </p:nvSpPr>
        <p:spPr bwMode="auto">
          <a:xfrm>
            <a:off x="6185042" y="6209812"/>
            <a:ext cx="398637" cy="2290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250986"/>
            <a:ext cx="721246" cy="18791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This is the Julian Date - this represents the date the claim was received by Conduent: this claim was received the 49</a:t>
            </a:r>
            <a:r>
              <a:rPr lang="en-US" b="1" baseline="30000" dirty="0">
                <a:solidFill>
                  <a:srgbClr val="000000"/>
                </a:solidFill>
              </a:rPr>
              <a:t>th</a:t>
            </a:r>
            <a:r>
              <a:rPr lang="en-US" b="1" dirty="0">
                <a:solidFill>
                  <a:srgbClr val="000000"/>
                </a:solidFill>
              </a:rPr>
              <a:t> day of 2017, or February 18, 2017</a:t>
            </a:r>
          </a:p>
        </p:txBody>
      </p:sp>
      <p:sp>
        <p:nvSpPr>
          <p:cNvPr id="100364" name="Line 12"/>
          <p:cNvSpPr>
            <a:spLocks noChangeShapeType="1"/>
          </p:cNvSpPr>
          <p:nvPr/>
        </p:nvSpPr>
        <p:spPr bwMode="auto">
          <a:xfrm>
            <a:off x="7702257" y="2388956"/>
            <a:ext cx="919229" cy="4602"/>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457086"/>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Batch number</a:t>
            </a:r>
          </a:p>
        </p:txBody>
      </p:sp>
      <p:sp>
        <p:nvSpPr>
          <p:cNvPr id="100367" name="Line 15"/>
          <p:cNvSpPr>
            <a:spLocks noChangeShapeType="1"/>
          </p:cNvSpPr>
          <p:nvPr/>
        </p:nvSpPr>
        <p:spPr bwMode="auto">
          <a:xfrm>
            <a:off x="5897365" y="2379752"/>
            <a:ext cx="947963"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260369" y="2379752"/>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flipV="1">
            <a:off x="10119361" y="2379752"/>
            <a:ext cx="609600"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544025" y="2379752"/>
            <a:ext cx="0" cy="253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claim number within the batch.</a:t>
            </a:r>
          </a:p>
        </p:txBody>
      </p:sp>
      <p:sp>
        <p:nvSpPr>
          <p:cNvPr id="22" name="TextBox 21"/>
          <p:cNvSpPr txBox="1"/>
          <p:nvPr/>
        </p:nvSpPr>
        <p:spPr>
          <a:xfrm>
            <a:off x="73152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cs typeface="Times New Roman" pitchFamily="18" charset="0"/>
              </a:rPr>
              <a:t>The twelfth  digit in an adjustment/ void TCN will either be:</a:t>
            </a:r>
          </a:p>
          <a:p>
            <a:endParaRPr lang="en-US" sz="2400" b="1" dirty="0">
              <a:solidFill>
                <a:srgbClr val="000000"/>
              </a:solidFill>
              <a:cs typeface="Times New Roman" pitchFamily="18" charset="0"/>
            </a:endParaRPr>
          </a:p>
          <a:p>
            <a:r>
              <a:rPr lang="en-US" sz="2400" b="1" dirty="0">
                <a:solidFill>
                  <a:srgbClr val="000000"/>
                </a:solidFill>
                <a:cs typeface="Times New Roman" pitchFamily="18" charset="0"/>
              </a:rPr>
              <a:t>1=  Debit</a:t>
            </a:r>
          </a:p>
          <a:p>
            <a:r>
              <a:rPr lang="en-US" sz="2400" b="1" dirty="0">
                <a:solidFill>
                  <a:srgbClr val="000000"/>
                </a:solidFill>
                <a:cs typeface="Times New Roman" pitchFamily="18" charset="0"/>
              </a:rPr>
              <a:t>2= Credit</a:t>
            </a:r>
          </a:p>
        </p:txBody>
      </p:sp>
      <p:cxnSp>
        <p:nvCxnSpPr>
          <p:cNvPr id="6" name="Straight Connector 5"/>
          <p:cNvCxnSpPr>
            <a:stCxn id="32" idx="0"/>
          </p:cNvCxnSpPr>
          <p:nvPr/>
        </p:nvCxnSpPr>
        <p:spPr bwMode="auto">
          <a:xfrm>
            <a:off x="8839200" y="1727467"/>
            <a:ext cx="2987040" cy="16193"/>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883920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3" name="Date Placeholder 2"/>
          <p:cNvSpPr>
            <a:spLocks noGrp="1"/>
          </p:cNvSpPr>
          <p:nvPr>
            <p:ph type="dt" sz="half" idx="10"/>
          </p:nvPr>
        </p:nvSpPr>
        <p:spPr>
          <a:xfrm>
            <a:off x="477523" y="7627623"/>
            <a:ext cx="1385195" cy="438150"/>
          </a:xfrm>
        </p:spPr>
        <p:txBody>
          <a:bodyPr/>
          <a:lstStyle/>
          <a:p>
            <a:r>
              <a:rPr lang="en-US">
                <a:solidFill>
                  <a:prstClr val="black">
                    <a:tint val="75000"/>
                  </a:prstClr>
                </a:solidFill>
                <a:latin typeface="+mn-lt"/>
              </a:rPr>
              <a:t>11/09/2017</a:t>
            </a:r>
            <a:endParaRPr lang="en-US" dirty="0">
              <a:solidFill>
                <a:prstClr val="black">
                  <a:tint val="75000"/>
                </a:prstClr>
              </a:solidFill>
              <a:latin typeface="+mn-lt"/>
            </a:endParaRPr>
          </a:p>
        </p:txBody>
      </p:sp>
    </p:spTree>
    <p:extLst>
      <p:ext uri="{BB962C8B-B14F-4D97-AF65-F5344CB8AC3E}">
        <p14:creationId xmlns:p14="http://schemas.microsoft.com/office/powerpoint/2010/main" val="252393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15029" y="3508664"/>
            <a:ext cx="7785734" cy="1371600"/>
          </a:xfrm>
          <a:solidFill>
            <a:schemeClr val="bg1"/>
          </a:solidFill>
        </p:spPr>
        <p:txBody>
          <a:bodyPr/>
          <a:lstStyle/>
          <a:p>
            <a:r>
              <a:rPr lang="en-US" dirty="0">
                <a:latin typeface="Arial" panose="020B0604020202020204" pitchFamily="34" charset="0"/>
                <a:cs typeface="Arial" panose="020B0604020202020204" pitchFamily="34" charset="0"/>
              </a:rPr>
              <a:t>Timely Filing</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1081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7012</TotalTime>
  <Words>1782</Words>
  <Application>Microsoft Office PowerPoint</Application>
  <PresentationFormat>Custom</PresentationFormat>
  <Paragraphs>221</Paragraphs>
  <Slides>38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Tahoma</vt:lpstr>
      <vt:lpstr>Times New Roman</vt:lpstr>
      <vt:lpstr>Wingdings</vt:lpstr>
      <vt:lpstr>Conduent_PPT_Template_White_6Jan</vt:lpstr>
      <vt:lpstr>Online Claims Entry Dental Billing</vt:lpstr>
      <vt:lpstr>Purpose</vt:lpstr>
      <vt:lpstr>Objectives</vt:lpstr>
      <vt:lpstr>Getting Access to Bill on the Web Portal</vt:lpstr>
      <vt:lpstr>Claim Form Instructions</vt:lpstr>
      <vt:lpstr>Where Do I Get a Copy of Claim Form Instructions? </vt:lpstr>
      <vt:lpstr>Where Do I Get a Copy of Claim Form Instructions?</vt:lpstr>
      <vt:lpstr>PowerPoint Presentation</vt:lpstr>
      <vt:lpstr>Timely Filing</vt:lpstr>
      <vt:lpstr>Timely Filing</vt:lpstr>
      <vt:lpstr>Timely Filing</vt:lpstr>
      <vt:lpstr>Timely Filing Continued</vt:lpstr>
      <vt:lpstr>Creating and Managing Templates</vt:lpstr>
      <vt:lpstr>ADA Dental– Create a Claim Template</vt:lpstr>
      <vt:lpstr>ADA Dental - Add Claim Template</vt:lpstr>
      <vt:lpstr>ADA Dental - Add Claim Template</vt:lpstr>
      <vt:lpstr>ADA Dental Manage Templates</vt:lpstr>
      <vt:lpstr>Medicaid Primary  Web Portal Claim Submission</vt:lpstr>
      <vt:lpstr>Online Claims Entry  </vt:lpstr>
      <vt:lpstr>PowerPoint Presentation</vt:lpstr>
      <vt:lpstr>PowerPoint Presentation</vt:lpstr>
      <vt:lpstr>PowerPoint Presentation</vt:lpstr>
      <vt:lpstr>Claim Information </vt:lpstr>
      <vt:lpstr>PowerPoint Presentation</vt:lpstr>
      <vt:lpstr>PowerPoint Presentation</vt:lpstr>
      <vt:lpstr>PowerPoint Presentation</vt:lpstr>
      <vt:lpstr>PowerPoint Presentation</vt:lpstr>
      <vt:lpstr>PowerPoint Presentation</vt:lpstr>
      <vt:lpstr>TPL Web Portal Claim Submission</vt:lpstr>
      <vt:lpstr>Other Primary Insurance Tips</vt:lpstr>
      <vt:lpstr>TPL Web Portal Claim Submission</vt:lpstr>
      <vt:lpstr>PowerPoint Presentation</vt:lpstr>
      <vt:lpstr>Primary Payer Insurance Summary</vt:lpstr>
      <vt:lpstr>ADA Dental Tips</vt:lpstr>
      <vt:lpstr>Summary</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HARRIS, AMY L</cp:lastModifiedBy>
  <cp:revision>104</cp:revision>
  <dcterms:created xsi:type="dcterms:W3CDTF">2017-01-18T18:41:02Z</dcterms:created>
  <dcterms:modified xsi:type="dcterms:W3CDTF">2021-09-07T12:58:42Z</dcterms:modified>
</cp:coreProperties>
</file>